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2"/>
  </p:notesMasterIdLst>
  <p:sldIdLst>
    <p:sldId id="272" r:id="rId3"/>
    <p:sldId id="273" r:id="rId4"/>
    <p:sldId id="275" r:id="rId5"/>
    <p:sldId id="305" r:id="rId6"/>
    <p:sldId id="306" r:id="rId7"/>
    <p:sldId id="307" r:id="rId8"/>
    <p:sldId id="309" r:id="rId9"/>
    <p:sldId id="310" r:id="rId10"/>
    <p:sldId id="311" r:id="rId11"/>
    <p:sldId id="312" r:id="rId12"/>
    <p:sldId id="313" r:id="rId13"/>
    <p:sldId id="314" r:id="rId14"/>
    <p:sldId id="315" r:id="rId15"/>
    <p:sldId id="316" r:id="rId16"/>
    <p:sldId id="317" r:id="rId17"/>
    <p:sldId id="320" r:id="rId18"/>
    <p:sldId id="318" r:id="rId19"/>
    <p:sldId id="319" r:id="rId20"/>
    <p:sldId id="30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EB20A316-EF10-4F49-9056-6C7ECB4BEA8F}">
          <p14:sldIdLst>
            <p14:sldId id="272"/>
          </p14:sldIdLst>
        </p14:section>
        <p14:section name="目录" id="{4A0B3374-DCEC-45DF-BD17-B438310ED16A}">
          <p14:sldIdLst>
            <p14:sldId id="273"/>
          </p14:sldIdLst>
        </p14:section>
        <p14:section name="内容" id="{B8864826-8917-4D65-A253-9BDB0486032C}">
          <p14:sldIdLst>
            <p14:sldId id="275"/>
            <p14:sldId id="305"/>
            <p14:sldId id="306"/>
            <p14:sldId id="307"/>
            <p14:sldId id="309"/>
            <p14:sldId id="310"/>
            <p14:sldId id="311"/>
            <p14:sldId id="312"/>
            <p14:sldId id="313"/>
            <p14:sldId id="314"/>
            <p14:sldId id="315"/>
            <p14:sldId id="316"/>
            <p14:sldId id="317"/>
            <p14:sldId id="320"/>
            <p14:sldId id="318"/>
            <p14:sldId id="319"/>
          </p14:sldIdLst>
        </p14:section>
        <p14:section name="结尾" id="{1B2AA7D9-86AE-4D4B-A018-B8EA0BBB78B4}">
          <p14:sldIdLst>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747"/>
    <a:srgbClr val="FF9797"/>
    <a:srgbClr val="FFA7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1" autoAdjust="0"/>
    <p:restoredTop sz="95380" autoAdjust="0"/>
  </p:normalViewPr>
  <p:slideViewPr>
    <p:cSldViewPr snapToGrid="0">
      <p:cViewPr varScale="1">
        <p:scale>
          <a:sx n="84" d="100"/>
          <a:sy n="84" d="100"/>
        </p:scale>
        <p:origin x="114" y="6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5AC8C-7317-4006-8EE6-926931B6DB32}" type="datetimeFigureOut">
              <a:rPr lang="zh-CN" altLang="en-US" smtClean="0"/>
              <a:t>2020-10-12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64C14-050E-4AEF-B1DC-347CDA21A8CB}" type="slidenum">
              <a:rPr lang="zh-CN" altLang="en-US" smtClean="0"/>
              <a:t>‹#›</a:t>
            </a:fld>
            <a:endParaRPr lang="zh-CN" altLang="en-US"/>
          </a:p>
        </p:txBody>
      </p:sp>
    </p:spTree>
    <p:extLst>
      <p:ext uri="{BB962C8B-B14F-4D97-AF65-F5344CB8AC3E}">
        <p14:creationId xmlns:p14="http://schemas.microsoft.com/office/powerpoint/2010/main" val="2432207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30AD9-F4EA-4D12-AF79-3C56DEB74E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10F34B6-75A3-47FB-8EB3-A9AC00AE7D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A37E39E-961E-460F-AF37-806493CCE56F}"/>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89EF8E3B-8F25-4B33-BE16-79BF71E8AC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561153-0CEC-4701-9728-E0817E39808B}"/>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2914241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C4826-BE52-4D72-8A46-304310E354A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8BDEEAD-11AD-42D9-AC93-2EF2988A60A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FB4EF09-66A8-480F-935B-CAF740EC1823}"/>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E8995078-70A6-4AC6-8535-18AC23F458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D7AFB3-232B-4859-B4B5-4FBE8CAE20C8}"/>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3387482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C3DA223-5C12-474D-AE8C-94AE71CFFC8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2674B3-155B-40E0-A72D-28ADB644E7C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D1D58A7-B325-463A-AEB6-131609EA9B8F}"/>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89CB3134-F36B-41A0-93A9-2C21EB54CB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090B3B-9516-47BD-A4D9-A0FD73874B84}"/>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2642313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664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49436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69228-3655-4E31-9E3B-76BC05022E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2DE540-9F14-47B0-8B3A-F6554D906D6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6D21C4B-F02F-45F2-81B4-C4434B7212F2}"/>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AF616BE8-A098-4208-9695-99C2E2DB15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E34AF-4403-4283-BC4E-00A82BB40C85}"/>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2806816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C7777-10FF-414D-BE0C-EFB2520CCD1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C6AE13-F14E-4913-9135-E4A913CBAB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BED8158-57CE-4745-BA9A-53BE39BE59A8}"/>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B44CE1ED-785F-4D57-B004-287A9EDE48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73E1D5-B0E6-47F5-8DE0-1C682E3A64A3}"/>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314964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6ACAD-818C-4B5F-B01D-BFDC4C3E92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58C135-32B7-4674-AF1A-66D42755D06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26E4FC9-12E0-45A3-820D-81596E922D7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936DD79-0889-4B0A-8CD5-4B0D6C16CBFC}"/>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6" name="页脚占位符 5">
            <a:extLst>
              <a:ext uri="{FF2B5EF4-FFF2-40B4-BE49-F238E27FC236}">
                <a16:creationId xmlns:a16="http://schemas.microsoft.com/office/drawing/2014/main" id="{227813DC-86E7-4004-8586-11B1BC48F2A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0B43E9A-ADE5-4A43-A185-6BD6280D5F31}"/>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931739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FB29F-4F82-4531-94E3-C375C4FFC7E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FF75FEE-62C5-4F05-B72F-EEE541E4FF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B125BDE-ED0E-4ABD-9522-048F7E6D75E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85423B4-CA1C-46B1-B330-DDA3045027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0137D6B-1687-4642-9B52-AD328F873B4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4824149-D4AC-4E2F-BA25-C81200AFB8AE}"/>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8" name="页脚占位符 7">
            <a:extLst>
              <a:ext uri="{FF2B5EF4-FFF2-40B4-BE49-F238E27FC236}">
                <a16:creationId xmlns:a16="http://schemas.microsoft.com/office/drawing/2014/main" id="{36F05B90-10C7-4A38-BCEF-E8D8AFC31D6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CA025A8-AFDA-4814-9997-2B2FB3628A75}"/>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3025069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8050B-D597-46FF-B781-BE1DE94390A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A741163-9F95-40BC-887C-A91537116233}"/>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4" name="页脚占位符 3">
            <a:extLst>
              <a:ext uri="{FF2B5EF4-FFF2-40B4-BE49-F238E27FC236}">
                <a16:creationId xmlns:a16="http://schemas.microsoft.com/office/drawing/2014/main" id="{D4A203A7-4633-4A39-9C98-04258EE78EE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5B1DF66-A555-4289-AFE0-6C713254ED86}"/>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663241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0DC59B3-2B34-47DC-A9AF-F3EC886208D9}"/>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3" name="页脚占位符 2">
            <a:extLst>
              <a:ext uri="{FF2B5EF4-FFF2-40B4-BE49-F238E27FC236}">
                <a16:creationId xmlns:a16="http://schemas.microsoft.com/office/drawing/2014/main" id="{5484380D-8CDC-4CA0-BE8A-1F5169D3B9D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E03B802-118E-4E3D-B280-A23C9305ABA7}"/>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179445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C70FF-A069-4D6B-9A34-E099F8335A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831A6A1-0D5E-4141-BF40-961A9A40F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9259F5C-A012-4C94-9812-22278EF0C9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C8C6AE3-FB2C-4596-9360-4EAA02B15089}"/>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6" name="页脚占位符 5">
            <a:extLst>
              <a:ext uri="{FF2B5EF4-FFF2-40B4-BE49-F238E27FC236}">
                <a16:creationId xmlns:a16="http://schemas.microsoft.com/office/drawing/2014/main" id="{12176919-44A1-4F23-9F8E-1F18B5A213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E12869-53C7-4BCA-B8EE-6EC15529EB25}"/>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214218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B86B8-7177-4BA8-87E1-F199CB1939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9EB435-CF87-4013-AAB0-CCB9310B81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6811DDC-B4BA-4275-940B-62E5782A3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DC2A0FB-7238-4737-8244-B5D8C16DFACF}"/>
              </a:ext>
            </a:extLst>
          </p:cNvPr>
          <p:cNvSpPr>
            <a:spLocks noGrp="1"/>
          </p:cNvSpPr>
          <p:nvPr>
            <p:ph type="dt" sz="half" idx="10"/>
          </p:nvPr>
        </p:nvSpPr>
        <p:spPr/>
        <p:txBody>
          <a:bodyPr/>
          <a:lstStyle/>
          <a:p>
            <a:fld id="{8B20AA23-0724-4FCF-8959-8F5031A606D7}" type="datetimeFigureOut">
              <a:rPr lang="zh-CN" altLang="en-US" smtClean="0"/>
              <a:t>2020-10-12</a:t>
            </a:fld>
            <a:endParaRPr lang="zh-CN" altLang="en-US"/>
          </a:p>
        </p:txBody>
      </p:sp>
      <p:sp>
        <p:nvSpPr>
          <p:cNvPr id="6" name="页脚占位符 5">
            <a:extLst>
              <a:ext uri="{FF2B5EF4-FFF2-40B4-BE49-F238E27FC236}">
                <a16:creationId xmlns:a16="http://schemas.microsoft.com/office/drawing/2014/main" id="{A3F25D01-4E12-43AE-A0EB-C1E7B48E25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37FB69-4089-4E0E-87B5-05AD4EB60CA4}"/>
              </a:ext>
            </a:extLst>
          </p:cNvPr>
          <p:cNvSpPr>
            <a:spLocks noGrp="1"/>
          </p:cNvSpPr>
          <p:nvPr>
            <p:ph type="sldNum" sz="quarter" idx="12"/>
          </p:nvPr>
        </p:nvSpPr>
        <p:spPr/>
        <p:txBody>
          <a:bodyPr/>
          <a:lstStyle/>
          <a:p>
            <a:fld id="{C74424CD-22D0-4823-B701-6AF4DE6434BD}" type="slidenum">
              <a:rPr lang="zh-CN" altLang="en-US" smtClean="0"/>
              <a:t>‹#›</a:t>
            </a:fld>
            <a:endParaRPr lang="zh-CN" altLang="en-US"/>
          </a:p>
        </p:txBody>
      </p:sp>
    </p:spTree>
    <p:extLst>
      <p:ext uri="{BB962C8B-B14F-4D97-AF65-F5344CB8AC3E}">
        <p14:creationId xmlns:p14="http://schemas.microsoft.com/office/powerpoint/2010/main" val="396665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CF8E7F4-5AF1-410F-98BF-DFD3ACAD0C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189BFC4-EF39-43C7-8B6E-EB3C65E87A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E5AD67D-8FD8-4A2E-A263-B12F9596AA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0AA23-0724-4FCF-8959-8F5031A606D7}" type="datetimeFigureOut">
              <a:rPr lang="zh-CN" altLang="en-US" smtClean="0"/>
              <a:t>2020-10-12</a:t>
            </a:fld>
            <a:endParaRPr lang="zh-CN" altLang="en-US"/>
          </a:p>
        </p:txBody>
      </p:sp>
      <p:sp>
        <p:nvSpPr>
          <p:cNvPr id="5" name="页脚占位符 4">
            <a:extLst>
              <a:ext uri="{FF2B5EF4-FFF2-40B4-BE49-F238E27FC236}">
                <a16:creationId xmlns:a16="http://schemas.microsoft.com/office/drawing/2014/main" id="{7336C272-0E87-423D-AB35-EC9E431B7B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6AB78FD-28AB-4DD1-B239-FA4D7314AE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424CD-22D0-4823-B701-6AF4DE6434BD}" type="slidenum">
              <a:rPr lang="zh-CN" altLang="en-US" smtClean="0"/>
              <a:t>‹#›</a:t>
            </a:fld>
            <a:endParaRPr lang="zh-CN" altLang="en-US"/>
          </a:p>
        </p:txBody>
      </p:sp>
      <p:pic>
        <p:nvPicPr>
          <p:cNvPr id="7" name="图片 6">
            <a:extLst>
              <a:ext uri="{FF2B5EF4-FFF2-40B4-BE49-F238E27FC236}">
                <a16:creationId xmlns:a16="http://schemas.microsoft.com/office/drawing/2014/main" id="{CBEE2DF2-EED4-4E97-9023-F121076287A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633098" y="6092384"/>
            <a:ext cx="2288030" cy="635853"/>
          </a:xfrm>
          <a:prstGeom prst="rect">
            <a:avLst/>
          </a:prstGeom>
        </p:spPr>
      </p:pic>
    </p:spTree>
    <p:extLst>
      <p:ext uri="{BB962C8B-B14F-4D97-AF65-F5344CB8AC3E}">
        <p14:creationId xmlns:p14="http://schemas.microsoft.com/office/powerpoint/2010/main" val="4052109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4918"/>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15.png"/><Relationship Id="rId7" Type="http://schemas.openxmlformats.org/officeDocument/2006/relationships/package" Target="../embeddings/Microsoft_Word_Document.doc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D334E-DE53-4DB3-B56E-3E4E0714A439}"/>
              </a:ext>
            </a:extLst>
          </p:cNvPr>
          <p:cNvSpPr>
            <a:spLocks noGrp="1"/>
          </p:cNvSpPr>
          <p:nvPr>
            <p:ph type="ctrTitle"/>
          </p:nvPr>
        </p:nvSpPr>
        <p:spPr>
          <a:xfrm>
            <a:off x="3904433" y="2386878"/>
            <a:ext cx="7850238" cy="1410073"/>
          </a:xfrm>
        </p:spPr>
        <p:txBody>
          <a:bodyPr>
            <a:noAutofit/>
          </a:bodyPr>
          <a:lstStyle/>
          <a:p>
            <a:pPr algn="l"/>
            <a:r>
              <a:rPr lang="en-US" altLang="zh-CN" sz="4800" b="1" dirty="0">
                <a:solidFill>
                  <a:srgbClr val="C00000"/>
                </a:solidFill>
                <a:latin typeface="Times New Roman" panose="02020603050405020304" pitchFamily="18" charset="0"/>
                <a:cs typeface="Times New Roman" panose="02020603050405020304" pitchFamily="18" charset="0"/>
              </a:rPr>
              <a:t>Power electronics device in ordinary life</a:t>
            </a:r>
            <a:endParaRPr lang="zh-CN" altLang="en-US" sz="4800" b="1" dirty="0">
              <a:solidFill>
                <a:srgbClr val="C00000"/>
              </a:solidFill>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E1AD3D36-DCEB-46C2-8C5C-D3D08BBD119E}"/>
              </a:ext>
            </a:extLst>
          </p:cNvPr>
          <p:cNvSpPr>
            <a:spLocks noGrp="1"/>
          </p:cNvSpPr>
          <p:nvPr>
            <p:ph type="subTitle" idx="1"/>
          </p:nvPr>
        </p:nvSpPr>
        <p:spPr>
          <a:xfrm>
            <a:off x="3904433" y="1630160"/>
            <a:ext cx="5009322" cy="889089"/>
          </a:xfrm>
        </p:spPr>
        <p:txBody>
          <a:bodyPr>
            <a:normAutofit/>
          </a:bodyPr>
          <a:lstStyle/>
          <a:p>
            <a:pPr algn="l"/>
            <a:r>
              <a:rPr lang="en-US" altLang="zh-CN" sz="4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Seminar #1 Report</a:t>
            </a:r>
            <a:endParaRPr lang="zh-CN" altLang="en-US" dirty="0">
              <a:latin typeface="Times New Roman" panose="02020603050405020304" pitchFamily="18" charset="0"/>
              <a:cs typeface="Times New Roman" panose="02020603050405020304" pitchFamily="18" charset="0"/>
            </a:endParaRPr>
          </a:p>
        </p:txBody>
      </p:sp>
      <p:sp>
        <p:nvSpPr>
          <p:cNvPr id="18" name="任意多边形 35">
            <a:extLst>
              <a:ext uri="{FF2B5EF4-FFF2-40B4-BE49-F238E27FC236}">
                <a16:creationId xmlns:a16="http://schemas.microsoft.com/office/drawing/2014/main" id="{8AC4D26C-5C7B-42CE-8AA3-BB021CACB537}"/>
              </a:ext>
            </a:extLst>
          </p:cNvPr>
          <p:cNvSpPr/>
          <p:nvPr/>
        </p:nvSpPr>
        <p:spPr>
          <a:xfrm rot="5400000">
            <a:off x="-118335" y="893684"/>
            <a:ext cx="4400343" cy="2612976"/>
          </a:xfrm>
          <a:custGeom>
            <a:avLst/>
            <a:gdLst>
              <a:gd name="connsiteX0" fmla="*/ 0 w 4400343"/>
              <a:gd name="connsiteY0" fmla="*/ 2612976 h 2612976"/>
              <a:gd name="connsiteX1" fmla="*/ 0 w 4400343"/>
              <a:gd name="connsiteY1" fmla="*/ 0 h 2612976"/>
              <a:gd name="connsiteX2" fmla="*/ 3093855 w 4400343"/>
              <a:gd name="connsiteY2" fmla="*/ 0 h 2612976"/>
              <a:gd name="connsiteX3" fmla="*/ 4400343 w 4400343"/>
              <a:gd name="connsiteY3" fmla="*/ 1306488 h 2612976"/>
              <a:gd name="connsiteX4" fmla="*/ 3093855 w 4400343"/>
              <a:gd name="connsiteY4" fmla="*/ 2612976 h 261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343" h="2612976">
                <a:moveTo>
                  <a:pt x="0" y="2612976"/>
                </a:moveTo>
                <a:lnTo>
                  <a:pt x="0" y="0"/>
                </a:lnTo>
                <a:lnTo>
                  <a:pt x="3093855" y="0"/>
                </a:lnTo>
                <a:cubicBezTo>
                  <a:pt x="3815408" y="0"/>
                  <a:pt x="4400343" y="584935"/>
                  <a:pt x="4400343" y="1306488"/>
                </a:cubicBezTo>
                <a:cubicBezTo>
                  <a:pt x="4400343" y="2028041"/>
                  <a:pt x="3815408" y="2612976"/>
                  <a:pt x="3093855" y="2612976"/>
                </a:cubicBezTo>
                <a:close/>
              </a:path>
            </a:pathLst>
          </a:custGeom>
          <a:gradFill>
            <a:gsLst>
              <a:gs pos="0">
                <a:srgbClr val="8E040D"/>
              </a:gs>
              <a:gs pos="100000">
                <a:srgbClr val="E40613"/>
              </a:gs>
            </a:gsLst>
            <a:lin ang="10800000" scaled="0"/>
          </a:gradFill>
          <a:ln w="25400">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3E918CAF-46D9-4FBF-98E4-460E41CE3B47}"/>
              </a:ext>
            </a:extLst>
          </p:cNvPr>
          <p:cNvSpPr/>
          <p:nvPr/>
        </p:nvSpPr>
        <p:spPr>
          <a:xfrm>
            <a:off x="919837" y="1843246"/>
            <a:ext cx="2323999" cy="2323999"/>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20" name="Picture 2" descr="E:\Hou\信息化建设\web\校徽相关\xjtu.png">
            <a:extLst>
              <a:ext uri="{FF2B5EF4-FFF2-40B4-BE49-F238E27FC236}">
                <a16:creationId xmlns:a16="http://schemas.microsoft.com/office/drawing/2014/main" id="{7CDAA71E-897E-46B8-90EC-07650861D1B0}"/>
              </a:ext>
            </a:extLst>
          </p:cNvPr>
          <p:cNvPicPr>
            <a:picLocks noChangeAspect="1" noChangeArrowheads="1"/>
          </p:cNvPicPr>
          <p:nvPr/>
        </p:nvPicPr>
        <p:blipFill rotWithShape="1">
          <a:blip r:embed="rId2" cstate="print">
            <a:lum bright="70000" contrast="-70000"/>
            <a:extLst>
              <a:ext uri="{28A0092B-C50C-407E-A947-70E740481C1C}">
                <a14:useLocalDpi xmlns:a14="http://schemas.microsoft.com/office/drawing/2010/main" val="0"/>
              </a:ext>
            </a:extLst>
          </a:blip>
          <a:srcRect l="-463" t="76636" r="53439"/>
          <a:stretch/>
        </p:blipFill>
        <p:spPr bwMode="auto">
          <a:xfrm>
            <a:off x="915501" y="511816"/>
            <a:ext cx="2332671" cy="65152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6E0D5B11-3D4B-450C-993C-0EBA43B90895}"/>
              </a:ext>
            </a:extLst>
          </p:cNvPr>
          <p:cNvPicPr>
            <a:picLocks noChangeAspect="1"/>
          </p:cNvPicPr>
          <p:nvPr/>
        </p:nvPicPr>
        <p:blipFill>
          <a:blip r:embed="rId3" cstate="print">
            <a:extLst>
              <a:ext uri="{28A0092B-C50C-407E-A947-70E740481C1C}">
                <a14:useLocalDpi xmlns:a14="http://schemas.microsoft.com/office/drawing/2010/main" val="0"/>
              </a:ext>
            </a:extLst>
          </a:blip>
          <a:srcRect l="17787" t="7404" r="17787" b="7404"/>
          <a:stretch>
            <a:fillRect/>
          </a:stretch>
        </p:blipFill>
        <p:spPr>
          <a:xfrm>
            <a:off x="1220745" y="2150754"/>
            <a:ext cx="1722182" cy="1722182"/>
          </a:xfrm>
          <a:custGeom>
            <a:avLst/>
            <a:gdLst>
              <a:gd name="connsiteX0" fmla="*/ 1944000 w 3888000"/>
              <a:gd name="connsiteY0" fmla="*/ 0 h 3888000"/>
              <a:gd name="connsiteX1" fmla="*/ 3888000 w 3888000"/>
              <a:gd name="connsiteY1" fmla="*/ 1944000 h 3888000"/>
              <a:gd name="connsiteX2" fmla="*/ 1944000 w 3888000"/>
              <a:gd name="connsiteY2" fmla="*/ 3888000 h 3888000"/>
              <a:gd name="connsiteX3" fmla="*/ 0 w 3888000"/>
              <a:gd name="connsiteY3" fmla="*/ 1944000 h 3888000"/>
              <a:gd name="connsiteX4" fmla="*/ 1944000 w 38880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0" h="3888000">
                <a:moveTo>
                  <a:pt x="1944000" y="0"/>
                </a:moveTo>
                <a:cubicBezTo>
                  <a:pt x="3017642" y="0"/>
                  <a:pt x="3888000" y="870358"/>
                  <a:pt x="3888000" y="1944000"/>
                </a:cubicBezTo>
                <a:cubicBezTo>
                  <a:pt x="3888000" y="3017642"/>
                  <a:pt x="3017642" y="3888000"/>
                  <a:pt x="1944000" y="3888000"/>
                </a:cubicBezTo>
                <a:cubicBezTo>
                  <a:pt x="870358" y="3888000"/>
                  <a:pt x="0" y="3017642"/>
                  <a:pt x="0" y="1944000"/>
                </a:cubicBezTo>
                <a:cubicBezTo>
                  <a:pt x="0" y="870358"/>
                  <a:pt x="870358" y="0"/>
                  <a:pt x="1944000" y="0"/>
                </a:cubicBezTo>
                <a:close/>
              </a:path>
            </a:pathLst>
          </a:custGeom>
        </p:spPr>
      </p:pic>
      <p:cxnSp>
        <p:nvCxnSpPr>
          <p:cNvPr id="24" name="直接连接符 23">
            <a:extLst>
              <a:ext uri="{FF2B5EF4-FFF2-40B4-BE49-F238E27FC236}">
                <a16:creationId xmlns:a16="http://schemas.microsoft.com/office/drawing/2014/main" id="{2DAE0BF5-0AFC-49FD-AC00-2BFAE0DA7EDF}"/>
              </a:ext>
            </a:extLst>
          </p:cNvPr>
          <p:cNvCxnSpPr>
            <a:cxnSpLocks/>
            <a:endCxn id="4" idx="1"/>
          </p:cNvCxnSpPr>
          <p:nvPr/>
        </p:nvCxnSpPr>
        <p:spPr>
          <a:xfrm>
            <a:off x="548338" y="6241897"/>
            <a:ext cx="788767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43D835F0-701F-4F8E-BAD8-B635A2FEE118}"/>
              </a:ext>
            </a:extLst>
          </p:cNvPr>
          <p:cNvSpPr>
            <a:spLocks noGrp="1"/>
          </p:cNvSpPr>
          <p:nvPr>
            <p:ph type="dt" sz="half" idx="10"/>
          </p:nvPr>
        </p:nvSpPr>
        <p:spPr>
          <a:xfrm>
            <a:off x="8436014" y="6059334"/>
            <a:ext cx="1336285" cy="365125"/>
          </a:xfrm>
        </p:spPr>
        <p:txBody>
          <a:bodyPr/>
          <a:lstStyle/>
          <a:p>
            <a:pPr algn="ctr"/>
            <a:fld id="{46742859-72A1-4BE8-8C02-2047F1CB3F58}" type="datetime1">
              <a:rPr lang="zh-CN" altLang="en-US" sz="1800" smtClean="0">
                <a:solidFill>
                  <a:srgbClr val="C00000"/>
                </a:solidFill>
                <a:latin typeface="Times New Roman" panose="02020603050405020304" pitchFamily="18" charset="0"/>
                <a:cs typeface="Times New Roman" panose="02020603050405020304" pitchFamily="18" charset="0"/>
              </a:rPr>
              <a:pPr algn="ctr"/>
              <a:t>2020-10-12</a:t>
            </a:fld>
            <a:endParaRPr lang="zh-CN" altLang="en-US" sz="1600" dirty="0">
              <a:solidFill>
                <a:srgbClr val="C00000"/>
              </a:solidFill>
              <a:latin typeface="Times New Roman" panose="02020603050405020304" pitchFamily="18" charset="0"/>
              <a:cs typeface="Times New Roman" panose="02020603050405020304" pitchFamily="18" charset="0"/>
            </a:endParaRPr>
          </a:p>
        </p:txBody>
      </p:sp>
      <p:cxnSp>
        <p:nvCxnSpPr>
          <p:cNvPr id="14" name="直接连接符 13">
            <a:extLst>
              <a:ext uri="{FF2B5EF4-FFF2-40B4-BE49-F238E27FC236}">
                <a16:creationId xmlns:a16="http://schemas.microsoft.com/office/drawing/2014/main" id="{A63DC031-F43F-4853-AC46-4BD72B0D2ACE}"/>
              </a:ext>
            </a:extLst>
          </p:cNvPr>
          <p:cNvCxnSpPr>
            <a:cxnSpLocks/>
            <a:stCxn id="4" idx="3"/>
          </p:cNvCxnSpPr>
          <p:nvPr/>
        </p:nvCxnSpPr>
        <p:spPr>
          <a:xfrm flipV="1">
            <a:off x="9772299" y="6235393"/>
            <a:ext cx="1982372" cy="650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9" name="表格 8">
            <a:extLst>
              <a:ext uri="{FF2B5EF4-FFF2-40B4-BE49-F238E27FC236}">
                <a16:creationId xmlns:a16="http://schemas.microsoft.com/office/drawing/2014/main" id="{78ACACAD-926C-4311-ACB8-8F43E0161911}"/>
              </a:ext>
            </a:extLst>
          </p:cNvPr>
          <p:cNvGraphicFramePr>
            <a:graphicFrameLocks noGrp="1"/>
          </p:cNvGraphicFramePr>
          <p:nvPr>
            <p:extLst>
              <p:ext uri="{D42A27DB-BD31-4B8C-83A1-F6EECF244321}">
                <p14:modId xmlns:p14="http://schemas.microsoft.com/office/powerpoint/2010/main" val="2172737423"/>
              </p:ext>
            </p:extLst>
          </p:nvPr>
        </p:nvGraphicFramePr>
        <p:xfrm>
          <a:off x="4196143" y="3864670"/>
          <a:ext cx="6071105" cy="1105872"/>
        </p:xfrm>
        <a:graphic>
          <a:graphicData uri="http://schemas.openxmlformats.org/drawingml/2006/table">
            <a:tbl>
              <a:tblPr firstRow="1" bandRow="1"/>
              <a:tblGrid>
                <a:gridCol w="651327">
                  <a:extLst>
                    <a:ext uri="{9D8B030D-6E8A-4147-A177-3AD203B41FA5}">
                      <a16:colId xmlns:a16="http://schemas.microsoft.com/office/drawing/2014/main" val="4179703073"/>
                    </a:ext>
                  </a:extLst>
                </a:gridCol>
                <a:gridCol w="2709889">
                  <a:extLst>
                    <a:ext uri="{9D8B030D-6E8A-4147-A177-3AD203B41FA5}">
                      <a16:colId xmlns:a16="http://schemas.microsoft.com/office/drawing/2014/main" val="3310339473"/>
                    </a:ext>
                  </a:extLst>
                </a:gridCol>
                <a:gridCol w="2709889">
                  <a:extLst>
                    <a:ext uri="{9D8B030D-6E8A-4147-A177-3AD203B41FA5}">
                      <a16:colId xmlns:a16="http://schemas.microsoft.com/office/drawing/2014/main" val="3862281789"/>
                    </a:ext>
                  </a:extLst>
                </a:gridCol>
              </a:tblGrid>
              <a:tr h="364987">
                <a:tc rowSpan="3">
                  <a:txBody>
                    <a:bodyPr/>
                    <a:lstStyle/>
                    <a:p>
                      <a:endParaRPr lang="en-US" altLang="zh-CN" sz="2000" dirty="0"/>
                    </a:p>
                    <a:p>
                      <a:pPr algn="ctr"/>
                      <a:r>
                        <a:rPr lang="en-US" altLang="zh-CN" sz="2400" dirty="0">
                          <a:latin typeface="Times New Roman" panose="02020603050405020304" pitchFamily="18" charset="0"/>
                          <a:cs typeface="Times New Roman" panose="02020603050405020304" pitchFamily="18" charset="0"/>
                        </a:rPr>
                        <a:t>810</a:t>
                      </a:r>
                      <a:endParaRPr lang="zh-CN" altLang="en-US" sz="2400"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err="1">
                          <a:latin typeface="Times New Roman" panose="02020603050405020304" pitchFamily="18" charset="0"/>
                          <a:cs typeface="Times New Roman" panose="02020603050405020304" pitchFamily="18" charset="0"/>
                        </a:rPr>
                        <a:t>Nie</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Yongxin</a:t>
                      </a:r>
                      <a:endParaRPr lang="zh-CN" altLang="en-US" dirty="0">
                        <a:latin typeface="Times New Roman" panose="02020603050405020304" pitchFamily="18" charset="0"/>
                        <a:cs typeface="Times New Roman" panose="02020603050405020304" pitchFamily="18" charset="0"/>
                      </a:endParaRPr>
                    </a:p>
                  </a:txBody>
                  <a:tcPr/>
                </a:tc>
                <a:tc>
                  <a:txBody>
                    <a:bodyPr/>
                    <a:lstStyle/>
                    <a:p>
                      <a:endParaRPr lang="zh-CN" altLang="en-US" dirty="0"/>
                    </a:p>
                  </a:txBody>
                  <a:tcPr/>
                </a:tc>
                <a:extLst>
                  <a:ext uri="{0D108BD9-81ED-4DB2-BD59-A6C34878D82A}">
                    <a16:rowId xmlns:a16="http://schemas.microsoft.com/office/drawing/2014/main" val="1410951241"/>
                  </a:ext>
                </a:extLst>
              </a:tr>
              <a:tr h="370056">
                <a:tc vMerge="1">
                  <a:txBody>
                    <a:bodyPr/>
                    <a:lstStyle/>
                    <a:p>
                      <a:endParaRPr lang="zh-CN" altLang="en-US" dirty="0"/>
                    </a:p>
                  </a:txBody>
                  <a:tcPr/>
                </a:tc>
                <a:tc>
                  <a:txBody>
                    <a:bodyPr/>
                    <a:lstStyle/>
                    <a:p>
                      <a:pPr algn="ctr"/>
                      <a:r>
                        <a:rPr lang="en-US" altLang="zh-CN" dirty="0">
                          <a:latin typeface="Times New Roman" panose="02020603050405020304" pitchFamily="18" charset="0"/>
                          <a:cs typeface="Times New Roman" panose="02020603050405020304" pitchFamily="18" charset="0"/>
                        </a:rPr>
                        <a:t>Chang Yi</a:t>
                      </a:r>
                      <a:endParaRPr lang="zh-CN" altLang="en-US" dirty="0">
                        <a:latin typeface="Times New Roman" panose="02020603050405020304" pitchFamily="18" charset="0"/>
                        <a:cs typeface="Times New Roman" panose="02020603050405020304" pitchFamily="18" charset="0"/>
                      </a:endParaRPr>
                    </a:p>
                  </a:txBody>
                  <a:tcPr/>
                </a:tc>
                <a:tc>
                  <a:txBody>
                    <a:bodyPr/>
                    <a:lstStyle/>
                    <a:p>
                      <a:endParaRPr lang="zh-CN" altLang="en-US" dirty="0"/>
                    </a:p>
                  </a:txBody>
                  <a:tcPr/>
                </a:tc>
                <a:extLst>
                  <a:ext uri="{0D108BD9-81ED-4DB2-BD59-A6C34878D82A}">
                    <a16:rowId xmlns:a16="http://schemas.microsoft.com/office/drawing/2014/main" val="357541769"/>
                  </a:ext>
                </a:extLst>
              </a:tr>
              <a:tr h="370056">
                <a:tc vMerge="1">
                  <a:txBody>
                    <a:bodyPr/>
                    <a:lstStyle/>
                    <a:p>
                      <a:endParaRPr lang="zh-CN" altLang="en-US" dirty="0"/>
                    </a:p>
                  </a:txBody>
                  <a:tcPr/>
                </a:tc>
                <a:tc>
                  <a:txBody>
                    <a:bodyPr/>
                    <a:lstStyle/>
                    <a:p>
                      <a:pPr algn="ctr"/>
                      <a:r>
                        <a:rPr lang="en-US" altLang="zh-CN" dirty="0">
                          <a:latin typeface="Times New Roman" panose="02020603050405020304" pitchFamily="18" charset="0"/>
                          <a:cs typeface="Times New Roman" panose="02020603050405020304" pitchFamily="18" charset="0"/>
                        </a:rPr>
                        <a:t>She </a:t>
                      </a:r>
                      <a:r>
                        <a:rPr lang="en-US" altLang="zh-CN" dirty="0" err="1">
                          <a:latin typeface="Times New Roman" panose="02020603050405020304" pitchFamily="18" charset="0"/>
                          <a:cs typeface="Times New Roman" panose="02020603050405020304" pitchFamily="18" charset="0"/>
                        </a:rPr>
                        <a:t>Xiaoliang</a:t>
                      </a:r>
                      <a:endParaRPr lang="zh-CN" altLang="en-US" dirty="0">
                        <a:latin typeface="Times New Roman" panose="02020603050405020304" pitchFamily="18" charset="0"/>
                        <a:cs typeface="Times New Roman" panose="02020603050405020304" pitchFamily="18" charset="0"/>
                      </a:endParaRPr>
                    </a:p>
                  </a:txBody>
                  <a:tcPr/>
                </a:tc>
                <a:tc>
                  <a:txBody>
                    <a:bodyPr/>
                    <a:lstStyle/>
                    <a:p>
                      <a:endParaRPr lang="zh-CN" altLang="en-US" dirty="0"/>
                    </a:p>
                  </a:txBody>
                  <a:tcPr/>
                </a:tc>
                <a:extLst>
                  <a:ext uri="{0D108BD9-81ED-4DB2-BD59-A6C34878D82A}">
                    <a16:rowId xmlns:a16="http://schemas.microsoft.com/office/drawing/2014/main" val="1025999635"/>
                  </a:ext>
                </a:extLst>
              </a:tr>
            </a:tbl>
          </a:graphicData>
        </a:graphic>
      </p:graphicFrame>
    </p:spTree>
    <p:extLst>
      <p:ext uri="{BB962C8B-B14F-4D97-AF65-F5344CB8AC3E}">
        <p14:creationId xmlns:p14="http://schemas.microsoft.com/office/powerpoint/2010/main" val="120656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7" y="4810704"/>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Circuit diagram</a:t>
            </a:r>
          </a:p>
        </p:txBody>
      </p:sp>
      <p:pic>
        <p:nvPicPr>
          <p:cNvPr id="25" name="图片 24" descr="C:\Users\96547\AppData\Roaming\Tencent\Users\965475717\TIM\WinTemp\RichOle\HIB$R)S7_2{U)JHI%(Q5IFB.png">
            <a:extLst>
              <a:ext uri="{FF2B5EF4-FFF2-40B4-BE49-F238E27FC236}">
                <a16:creationId xmlns:a16="http://schemas.microsoft.com/office/drawing/2014/main" id="{97CCBA97-4884-4487-8E20-A70C7A70EA1F}"/>
              </a:ext>
            </a:extLst>
          </p:cNvPr>
          <p:cNvPicPr/>
          <p:nvPr/>
        </p:nvPicPr>
        <p:blipFill>
          <a:blip r:embed="rId6">
            <a:extLst>
              <a:ext uri="{28A0092B-C50C-407E-A947-70E740481C1C}">
                <a14:useLocalDpi xmlns:a14="http://schemas.microsoft.com/office/drawing/2010/main" val="0"/>
              </a:ext>
            </a:extLst>
          </a:blip>
          <a:srcRect/>
          <a:stretch>
            <a:fillRect/>
          </a:stretch>
        </p:blipFill>
        <p:spPr>
          <a:xfrm>
            <a:off x="1810188" y="1040136"/>
            <a:ext cx="8631988" cy="5154039"/>
          </a:xfrm>
          <a:prstGeom prst="rect">
            <a:avLst/>
          </a:prstGeom>
          <a:noFill/>
          <a:ln>
            <a:noFill/>
          </a:ln>
        </p:spPr>
      </p:pic>
    </p:spTree>
    <p:extLst>
      <p:ext uri="{BB962C8B-B14F-4D97-AF65-F5344CB8AC3E}">
        <p14:creationId xmlns:p14="http://schemas.microsoft.com/office/powerpoint/2010/main" val="1477528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7" y="4810704"/>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857855" y="9836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Control circuit schematic diagram</a:t>
            </a:r>
          </a:p>
        </p:txBody>
      </p:sp>
      <p:pic>
        <p:nvPicPr>
          <p:cNvPr id="26" name="图片 25">
            <a:extLst>
              <a:ext uri="{FF2B5EF4-FFF2-40B4-BE49-F238E27FC236}">
                <a16:creationId xmlns:a16="http://schemas.microsoft.com/office/drawing/2014/main" id="{FDFAA1D5-CB42-4450-B37F-22EB183F47EC}"/>
              </a:ext>
            </a:extLst>
          </p:cNvPr>
          <p:cNvPicPr/>
          <p:nvPr/>
        </p:nvPicPr>
        <p:blipFill>
          <a:blip r:embed="rId6"/>
          <a:stretch>
            <a:fillRect/>
          </a:stretch>
        </p:blipFill>
        <p:spPr>
          <a:xfrm>
            <a:off x="1857855" y="1658441"/>
            <a:ext cx="8939099" cy="4238251"/>
          </a:xfrm>
          <a:prstGeom prst="rect">
            <a:avLst/>
          </a:prstGeom>
          <a:noFill/>
          <a:ln>
            <a:noFill/>
          </a:ln>
        </p:spPr>
      </p:pic>
    </p:spTree>
    <p:extLst>
      <p:ext uri="{BB962C8B-B14F-4D97-AF65-F5344CB8AC3E}">
        <p14:creationId xmlns:p14="http://schemas.microsoft.com/office/powerpoint/2010/main" val="970242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7" y="4810704"/>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857855" y="9836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Introductory remarks</a:t>
            </a:r>
          </a:p>
        </p:txBody>
      </p:sp>
      <p:sp>
        <p:nvSpPr>
          <p:cNvPr id="9" name="矩形 8">
            <a:extLst>
              <a:ext uri="{FF2B5EF4-FFF2-40B4-BE49-F238E27FC236}">
                <a16:creationId xmlns:a16="http://schemas.microsoft.com/office/drawing/2014/main" id="{80497E45-5B62-43C6-8CA9-51AE8F0F3FCE}"/>
              </a:ext>
            </a:extLst>
          </p:cNvPr>
          <p:cNvSpPr/>
          <p:nvPr/>
        </p:nvSpPr>
        <p:spPr>
          <a:xfrm>
            <a:off x="2178286" y="1680993"/>
            <a:ext cx="8698523" cy="4278094"/>
          </a:xfrm>
          <a:prstGeom prst="rect">
            <a:avLst/>
          </a:prstGeom>
        </p:spPr>
        <p:txBody>
          <a:bodyPr wrap="square">
            <a:spAutoFit/>
          </a:bodyPr>
          <a:lstStyle/>
          <a:p>
            <a:pPr>
              <a:spcBef>
                <a:spcPts val="600"/>
              </a:spcBef>
              <a:spcAft>
                <a:spcPts val="600"/>
              </a:spcAft>
            </a:pPr>
            <a:r>
              <a:rPr lang="en-US" altLang="zh-CN" sz="2800" kern="100" dirty="0">
                <a:latin typeface="Times New Roman" panose="02020603050405020304" pitchFamily="18" charset="0"/>
                <a:ea typeface="Times New Roman" panose="02020603050405020304" pitchFamily="18" charset="0"/>
              </a:rPr>
              <a:t>(1) Varistor. When the voltage reaches a certain height, the value of varistor will be adjusted rapidly, and its value will become infinitely small. The fuse in series in the circuit will be quickly blown, and other components in the circuit will be well preserved.</a:t>
            </a:r>
            <a:endParaRPr lang="zh-CN" altLang="zh-CN" sz="2800" kern="100" dirty="0">
              <a:latin typeface="Times New Roman" panose="02020603050405020304" pitchFamily="18" charset="0"/>
              <a:ea typeface="Times New Roman" panose="02020603050405020304" pitchFamily="18" charset="0"/>
            </a:endParaRPr>
          </a:p>
          <a:p>
            <a:pPr>
              <a:spcBef>
                <a:spcPts val="600"/>
              </a:spcBef>
              <a:spcAft>
                <a:spcPts val="600"/>
              </a:spcAft>
            </a:pPr>
            <a:r>
              <a:rPr lang="en-US" altLang="zh-CN" sz="2800" kern="100" dirty="0">
                <a:latin typeface="Times New Roman" panose="02020603050405020304" pitchFamily="18" charset="0"/>
                <a:ea typeface="Times New Roman" panose="02020603050405020304" pitchFamily="18" charset="0"/>
              </a:rPr>
              <a:t>(2) Inductance coil. Inductance coil is mainly used to reduce battery interference.</a:t>
            </a:r>
            <a:endParaRPr lang="zh-CN" altLang="zh-CN" sz="2800" kern="100" dirty="0">
              <a:latin typeface="Times New Roman" panose="02020603050405020304" pitchFamily="18" charset="0"/>
              <a:ea typeface="Times New Roman" panose="02020603050405020304" pitchFamily="18" charset="0"/>
            </a:endParaRPr>
          </a:p>
          <a:p>
            <a:pPr>
              <a:spcBef>
                <a:spcPts val="600"/>
              </a:spcBef>
              <a:spcAft>
                <a:spcPts val="600"/>
              </a:spcAft>
            </a:pPr>
            <a:r>
              <a:rPr lang="en-US" altLang="zh-CN" sz="2800" kern="100" dirty="0">
                <a:latin typeface="Times New Roman" panose="02020603050405020304" pitchFamily="18" charset="0"/>
                <a:ea typeface="Times New Roman" panose="02020603050405020304" pitchFamily="18" charset="0"/>
              </a:rPr>
              <a:t>(3) Rectifier bridge. The main function of rectifier bridge is to convert 220 V alternating current into direct current.</a:t>
            </a:r>
            <a:endParaRPr lang="zh-CN" altLang="zh-CN" sz="2800" kern="1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3546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7" y="4810704"/>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857855" y="9836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Introductory remarks</a:t>
            </a:r>
          </a:p>
        </p:txBody>
      </p:sp>
      <p:sp>
        <p:nvSpPr>
          <p:cNvPr id="9" name="矩形 8">
            <a:extLst>
              <a:ext uri="{FF2B5EF4-FFF2-40B4-BE49-F238E27FC236}">
                <a16:creationId xmlns:a16="http://schemas.microsoft.com/office/drawing/2014/main" id="{80497E45-5B62-43C6-8CA9-51AE8F0F3FCE}"/>
              </a:ext>
            </a:extLst>
          </p:cNvPr>
          <p:cNvSpPr/>
          <p:nvPr/>
        </p:nvSpPr>
        <p:spPr>
          <a:xfrm>
            <a:off x="2178286" y="1680993"/>
            <a:ext cx="9427560" cy="4124206"/>
          </a:xfrm>
          <a:prstGeom prst="rect">
            <a:avLst/>
          </a:prstGeom>
        </p:spPr>
        <p:txBody>
          <a:bodyPr wrap="square">
            <a:spAutoFit/>
          </a:bodyPr>
          <a:lstStyle/>
          <a:p>
            <a:pPr>
              <a:spcBef>
                <a:spcPts val="600"/>
              </a:spcBef>
              <a:spcAft>
                <a:spcPts val="600"/>
              </a:spcAft>
            </a:pPr>
            <a:r>
              <a:rPr lang="en-US" altLang="zh-CN" sz="2800" kern="100" dirty="0">
                <a:latin typeface="Times New Roman" panose="02020603050405020304" pitchFamily="18" charset="0"/>
                <a:ea typeface="Times New Roman" panose="02020603050405020304" pitchFamily="18" charset="0"/>
              </a:rPr>
              <a:t>(4) Filter capacitor. The main function of the filter capacitor is to filter out the AC wave in the direct current to ensure the safe and reliable operation of the circuit.</a:t>
            </a:r>
            <a:endParaRPr lang="zh-CN" altLang="zh-CN" sz="2800" kern="100" dirty="0">
              <a:latin typeface="Times New Roman" panose="02020603050405020304" pitchFamily="18" charset="0"/>
              <a:ea typeface="Times New Roman" panose="02020603050405020304" pitchFamily="18" charset="0"/>
            </a:endParaRPr>
          </a:p>
          <a:p>
            <a:pPr>
              <a:spcBef>
                <a:spcPts val="600"/>
              </a:spcBef>
              <a:spcAft>
                <a:spcPts val="600"/>
              </a:spcAft>
            </a:pPr>
            <a:r>
              <a:rPr lang="en-US" altLang="zh-CN" sz="2800" kern="100" dirty="0">
                <a:latin typeface="Times New Roman" panose="02020603050405020304" pitchFamily="18" charset="0"/>
                <a:ea typeface="Times New Roman" panose="02020603050405020304" pitchFamily="18" charset="0"/>
              </a:rPr>
              <a:t>(5) Temperature probe. The temperature probe is used to detect the operating temperature of the power adapter. When the working temperature of the power adapter reaches a certain temperature, the temperature probe will automatically cut off the output current to ensure that other components in the adapter are in good condition.</a:t>
            </a:r>
            <a:endParaRPr lang="zh-CN" altLang="zh-CN" sz="2800" kern="1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01640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7" y="4810704"/>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857855" y="9836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Introductory remarks</a:t>
            </a:r>
          </a:p>
        </p:txBody>
      </p:sp>
      <p:sp>
        <p:nvSpPr>
          <p:cNvPr id="9" name="矩形 8">
            <a:extLst>
              <a:ext uri="{FF2B5EF4-FFF2-40B4-BE49-F238E27FC236}">
                <a16:creationId xmlns:a16="http://schemas.microsoft.com/office/drawing/2014/main" id="{80497E45-5B62-43C6-8CA9-51AE8F0F3FCE}"/>
              </a:ext>
            </a:extLst>
          </p:cNvPr>
          <p:cNvSpPr/>
          <p:nvPr/>
        </p:nvSpPr>
        <p:spPr>
          <a:xfrm>
            <a:off x="2178286" y="1680993"/>
            <a:ext cx="9427560" cy="3847207"/>
          </a:xfrm>
          <a:prstGeom prst="rect">
            <a:avLst/>
          </a:prstGeom>
        </p:spPr>
        <p:txBody>
          <a:bodyPr wrap="square">
            <a:spAutoFit/>
          </a:bodyPr>
          <a:lstStyle/>
          <a:p>
            <a:pPr>
              <a:spcBef>
                <a:spcPts val="600"/>
              </a:spcBef>
              <a:spcAft>
                <a:spcPts val="600"/>
              </a:spcAft>
            </a:pPr>
            <a:r>
              <a:rPr lang="en-US" altLang="zh-CN" sz="2800" kern="100" dirty="0">
                <a:latin typeface="Times New Roman" panose="02020603050405020304" pitchFamily="18" charset="0"/>
                <a:ea typeface="Times New Roman" panose="02020603050405020304" pitchFamily="18" charset="0"/>
              </a:rPr>
              <a:t>(6) High power switch tube. High power switch tube is an important part of switching power supply in the project, and its function is to control the switch.</a:t>
            </a:r>
            <a:endParaRPr lang="zh-CN" altLang="zh-CN" sz="2800" kern="100" dirty="0">
              <a:latin typeface="Times New Roman" panose="02020603050405020304" pitchFamily="18" charset="0"/>
              <a:ea typeface="Times New Roman" panose="02020603050405020304" pitchFamily="18" charset="0"/>
            </a:endParaRPr>
          </a:p>
          <a:p>
            <a:pPr>
              <a:spcBef>
                <a:spcPts val="600"/>
              </a:spcBef>
              <a:spcAft>
                <a:spcPts val="600"/>
              </a:spcAft>
            </a:pPr>
            <a:r>
              <a:rPr lang="en-US" altLang="zh-CN" sz="2800" kern="100" dirty="0">
                <a:latin typeface="Times New Roman" panose="02020603050405020304" pitchFamily="18" charset="0"/>
                <a:ea typeface="Times New Roman" panose="02020603050405020304" pitchFamily="18" charset="0"/>
              </a:rPr>
              <a:t>(7) Switching transformer. Switching transformer is one of the core components of switching power supply.</a:t>
            </a:r>
            <a:endParaRPr lang="zh-CN" altLang="zh-CN" sz="2800" kern="100" dirty="0">
              <a:latin typeface="Times New Roman" panose="02020603050405020304" pitchFamily="18" charset="0"/>
              <a:ea typeface="Times New Roman" panose="02020603050405020304" pitchFamily="18" charset="0"/>
            </a:endParaRPr>
          </a:p>
          <a:p>
            <a:pPr lvl="0">
              <a:spcBef>
                <a:spcPts val="600"/>
              </a:spcBef>
              <a:spcAft>
                <a:spcPts val="600"/>
              </a:spcAft>
            </a:pPr>
            <a:r>
              <a:rPr lang="en-US" altLang="zh-CN" sz="2800" kern="100" dirty="0">
                <a:latin typeface="Times New Roman" panose="02020603050405020304" pitchFamily="18" charset="0"/>
                <a:ea typeface="Times New Roman" panose="02020603050405020304" pitchFamily="18" charset="0"/>
              </a:rPr>
              <a:t>(8) Secondary rectifier tube. The main function of secondary rectifier is to convert low voltage alternating current into low voltage direct current.</a:t>
            </a:r>
            <a:endParaRPr lang="zh-CN" altLang="zh-CN" sz="2800" kern="1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05214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5413334"/>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15435" y="4799790"/>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857855" y="9836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Component – KBP408G</a:t>
            </a:r>
          </a:p>
        </p:txBody>
      </p:sp>
      <p:pic>
        <p:nvPicPr>
          <p:cNvPr id="3" name="图片 2">
            <a:extLst>
              <a:ext uri="{FF2B5EF4-FFF2-40B4-BE49-F238E27FC236}">
                <a16:creationId xmlns:a16="http://schemas.microsoft.com/office/drawing/2014/main" id="{7E385FB3-03AD-4C1A-83D2-91931FE1BE67}"/>
              </a:ext>
            </a:extLst>
          </p:cNvPr>
          <p:cNvPicPr>
            <a:picLocks noChangeAspect="1"/>
          </p:cNvPicPr>
          <p:nvPr/>
        </p:nvPicPr>
        <p:blipFill>
          <a:blip r:embed="rId6"/>
          <a:stretch>
            <a:fillRect/>
          </a:stretch>
        </p:blipFill>
        <p:spPr>
          <a:xfrm>
            <a:off x="2936303" y="1568434"/>
            <a:ext cx="7440150" cy="4941453"/>
          </a:xfrm>
          <a:prstGeom prst="rect">
            <a:avLst/>
          </a:prstGeom>
        </p:spPr>
      </p:pic>
    </p:spTree>
    <p:extLst>
      <p:ext uri="{BB962C8B-B14F-4D97-AF65-F5344CB8AC3E}">
        <p14:creationId xmlns:p14="http://schemas.microsoft.com/office/powerpoint/2010/main" val="1234669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5413334"/>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15435" y="4799790"/>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857855" y="9836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Bridge rectifier circuit</a:t>
            </a:r>
          </a:p>
        </p:txBody>
      </p:sp>
      <p:pic>
        <p:nvPicPr>
          <p:cNvPr id="9" name="图片 8">
            <a:extLst>
              <a:ext uri="{FF2B5EF4-FFF2-40B4-BE49-F238E27FC236}">
                <a16:creationId xmlns:a16="http://schemas.microsoft.com/office/drawing/2014/main" id="{DC01EFF2-C139-4E0A-ABD1-0CA35ADFB624}"/>
              </a:ext>
            </a:extLst>
          </p:cNvPr>
          <p:cNvPicPr>
            <a:picLocks noChangeAspect="1"/>
          </p:cNvPicPr>
          <p:nvPr/>
        </p:nvPicPr>
        <p:blipFill rotWithShape="1">
          <a:blip r:embed="rId6"/>
          <a:srcRect r="35428" b="-335"/>
          <a:stretch/>
        </p:blipFill>
        <p:spPr>
          <a:xfrm>
            <a:off x="1748066" y="1526348"/>
            <a:ext cx="6186706" cy="4273952"/>
          </a:xfrm>
          <a:prstGeom prst="rect">
            <a:avLst/>
          </a:prstGeom>
        </p:spPr>
      </p:pic>
      <p:sp>
        <p:nvSpPr>
          <p:cNvPr id="3" name="矩形 2">
            <a:extLst>
              <a:ext uri="{FF2B5EF4-FFF2-40B4-BE49-F238E27FC236}">
                <a16:creationId xmlns:a16="http://schemas.microsoft.com/office/drawing/2014/main" id="{B8C11BB1-6E7A-4297-ABB6-93EE546D7E1B}"/>
              </a:ext>
            </a:extLst>
          </p:cNvPr>
          <p:cNvSpPr/>
          <p:nvPr/>
        </p:nvSpPr>
        <p:spPr>
          <a:xfrm>
            <a:off x="7682474" y="2010391"/>
            <a:ext cx="3886673" cy="3477875"/>
          </a:xfrm>
          <a:prstGeom prst="rect">
            <a:avLst/>
          </a:prstGeom>
        </p:spPr>
        <p:txBody>
          <a:bodyPr wrap="square">
            <a:spAutoFit/>
          </a:bodyPr>
          <a:lstStyle/>
          <a:p>
            <a:r>
              <a:rPr lang="en-US" altLang="zh-CN" sz="2000" b="1" dirty="0"/>
              <a:t>bridge rectifier is an improvement of diode half wave rectifier. </a:t>
            </a:r>
          </a:p>
          <a:p>
            <a:r>
              <a:rPr lang="en-US" altLang="zh-CN" sz="2000" b="1" dirty="0"/>
              <a:t>Half wave rectifier uses the </a:t>
            </a:r>
            <a:r>
              <a:rPr lang="en-US" altLang="zh-CN" sz="2000" b="1" dirty="0" err="1"/>
              <a:t>undirectional</a:t>
            </a:r>
            <a:r>
              <a:rPr lang="en-US" altLang="zh-CN" sz="2000" b="1" dirty="0"/>
              <a:t> conduction characteristics of diode. When the input is standard sine wave, the positive half of the output sine wave is obtained and the negative half part </a:t>
            </a:r>
            <a:r>
              <a:rPr lang="en-US" altLang="zh-CN" sz="2000" b="1"/>
              <a:t>is lost.</a:t>
            </a:r>
            <a:endParaRPr lang="en-US" altLang="zh-CN" sz="2000" b="1" dirty="0"/>
          </a:p>
        </p:txBody>
      </p:sp>
    </p:spTree>
    <p:extLst>
      <p:ext uri="{BB962C8B-B14F-4D97-AF65-F5344CB8AC3E}">
        <p14:creationId xmlns:p14="http://schemas.microsoft.com/office/powerpoint/2010/main" val="2862999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5413334"/>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15435" y="4799790"/>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903291" y="616065"/>
            <a:ext cx="3188484" cy="1077218"/>
          </a:xfrm>
          <a:prstGeom prst="rect">
            <a:avLst/>
          </a:prstGeom>
        </p:spPr>
        <p:txBody>
          <a:bodyPr wrap="square">
            <a:spAutoFit/>
          </a:bodyPr>
          <a:lstStyle/>
          <a:p>
            <a:pPr marL="457200" indent="-457200">
              <a:buFont typeface="Arial" panose="020B0604020202020204" pitchFamily="34" charset="0"/>
              <a:buChar char="•"/>
            </a:pPr>
            <a:r>
              <a:rPr lang="en-US" altLang="zh-CN" sz="3200" b="1" dirty="0"/>
              <a:t>Component</a:t>
            </a:r>
          </a:p>
          <a:p>
            <a:pPr marL="457200" indent="-457200">
              <a:buFont typeface="Arial" panose="020B0604020202020204" pitchFamily="34" charset="0"/>
              <a:buChar char="•"/>
            </a:pPr>
            <a:r>
              <a:rPr lang="en-US" altLang="zh-CN" sz="3200" b="1" dirty="0"/>
              <a:t>KBP408G</a:t>
            </a:r>
          </a:p>
        </p:txBody>
      </p:sp>
      <p:pic>
        <p:nvPicPr>
          <p:cNvPr id="5" name="图片 4">
            <a:extLst>
              <a:ext uri="{FF2B5EF4-FFF2-40B4-BE49-F238E27FC236}">
                <a16:creationId xmlns:a16="http://schemas.microsoft.com/office/drawing/2014/main" id="{3D3438D6-E64E-45A9-A456-6F384BCE3A58}"/>
              </a:ext>
            </a:extLst>
          </p:cNvPr>
          <p:cNvPicPr>
            <a:picLocks noChangeAspect="1"/>
          </p:cNvPicPr>
          <p:nvPr/>
        </p:nvPicPr>
        <p:blipFill>
          <a:blip r:embed="rId6"/>
          <a:stretch>
            <a:fillRect/>
          </a:stretch>
        </p:blipFill>
        <p:spPr>
          <a:xfrm>
            <a:off x="5762607" y="307945"/>
            <a:ext cx="3188484" cy="1201016"/>
          </a:xfrm>
          <a:prstGeom prst="rect">
            <a:avLst/>
          </a:prstGeom>
        </p:spPr>
      </p:pic>
      <p:pic>
        <p:nvPicPr>
          <p:cNvPr id="9" name="图片 8">
            <a:extLst>
              <a:ext uri="{FF2B5EF4-FFF2-40B4-BE49-F238E27FC236}">
                <a16:creationId xmlns:a16="http://schemas.microsoft.com/office/drawing/2014/main" id="{72FBBB2E-8271-4D9C-B7C7-62B359B676BB}"/>
              </a:ext>
            </a:extLst>
          </p:cNvPr>
          <p:cNvPicPr>
            <a:picLocks noChangeAspect="1"/>
          </p:cNvPicPr>
          <p:nvPr/>
        </p:nvPicPr>
        <p:blipFill>
          <a:blip r:embed="rId7"/>
          <a:stretch>
            <a:fillRect/>
          </a:stretch>
        </p:blipFill>
        <p:spPr>
          <a:xfrm>
            <a:off x="3167952" y="1656510"/>
            <a:ext cx="7163063" cy="4689628"/>
          </a:xfrm>
          <a:prstGeom prst="rect">
            <a:avLst/>
          </a:prstGeom>
        </p:spPr>
      </p:pic>
    </p:spTree>
    <p:extLst>
      <p:ext uri="{BB962C8B-B14F-4D97-AF65-F5344CB8AC3E}">
        <p14:creationId xmlns:p14="http://schemas.microsoft.com/office/powerpoint/2010/main" val="3966840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xEl>
                                              <p:pRg st="1" end="1"/>
                                            </p:txEl>
                                          </p:spTgt>
                                        </p:tgtEl>
                                        <p:attrNameLst>
                                          <p:attrName>style.visibility</p:attrName>
                                        </p:attrNameLst>
                                      </p:cBhvr>
                                      <p:to>
                                        <p:strVal val="visible"/>
                                      </p:to>
                                    </p:set>
                                    <p:animEffect transition="in" filter="fade">
                                      <p:cBhvr>
                                        <p:cTn id="10" dur="20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EEB64CEB-1454-4F59-B7B5-2800C860777E}"/>
              </a:ext>
            </a:extLst>
          </p:cNvPr>
          <p:cNvPicPr>
            <a:picLocks noChangeAspect="1"/>
          </p:cNvPicPr>
          <p:nvPr/>
        </p:nvPicPr>
        <p:blipFill>
          <a:blip r:embed="rId2"/>
          <a:stretch>
            <a:fillRect/>
          </a:stretch>
        </p:blipFill>
        <p:spPr>
          <a:xfrm>
            <a:off x="6909629" y="1531662"/>
            <a:ext cx="5218628" cy="2249619"/>
          </a:xfrm>
          <a:prstGeom prst="rect">
            <a:avLst/>
          </a:prstGeom>
        </p:spPr>
      </p:pic>
      <p:pic>
        <p:nvPicPr>
          <p:cNvPr id="27" name="图片 26">
            <a:extLst>
              <a:ext uri="{FF2B5EF4-FFF2-40B4-BE49-F238E27FC236}">
                <a16:creationId xmlns:a16="http://schemas.microsoft.com/office/drawing/2014/main" id="{2BD4C5D9-9090-4A24-8EEC-D74B5DDCE232}"/>
              </a:ext>
            </a:extLst>
          </p:cNvPr>
          <p:cNvPicPr>
            <a:picLocks noChangeAspect="1"/>
          </p:cNvPicPr>
          <p:nvPr/>
        </p:nvPicPr>
        <p:blipFill>
          <a:blip r:embed="rId3"/>
          <a:stretch>
            <a:fillRect/>
          </a:stretch>
        </p:blipFill>
        <p:spPr>
          <a:xfrm>
            <a:off x="6854760" y="4145592"/>
            <a:ext cx="5328366" cy="2249619"/>
          </a:xfrm>
          <a:prstGeom prst="rect">
            <a:avLst/>
          </a:prstGeom>
        </p:spPr>
      </p:pic>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13" y="5413334"/>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33051" y="42065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15435" y="4799790"/>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869213" y="225405"/>
            <a:ext cx="8064237"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KBP408G</a:t>
            </a:r>
          </a:p>
        </p:txBody>
      </p:sp>
      <p:pic>
        <p:nvPicPr>
          <p:cNvPr id="3" name="图片 2">
            <a:extLst>
              <a:ext uri="{FF2B5EF4-FFF2-40B4-BE49-F238E27FC236}">
                <a16:creationId xmlns:a16="http://schemas.microsoft.com/office/drawing/2014/main" id="{BFA17DFB-91E7-4D58-A687-8193BDC5D975}"/>
              </a:ext>
            </a:extLst>
          </p:cNvPr>
          <p:cNvPicPr>
            <a:picLocks noChangeAspect="1"/>
          </p:cNvPicPr>
          <p:nvPr/>
        </p:nvPicPr>
        <p:blipFill>
          <a:blip r:embed="rId8"/>
          <a:stretch>
            <a:fillRect/>
          </a:stretch>
        </p:blipFill>
        <p:spPr>
          <a:xfrm>
            <a:off x="1926115" y="866038"/>
            <a:ext cx="5038383" cy="3092567"/>
          </a:xfrm>
          <a:prstGeom prst="rect">
            <a:avLst/>
          </a:prstGeom>
        </p:spPr>
      </p:pic>
      <p:pic>
        <p:nvPicPr>
          <p:cNvPr id="25" name="图片 24">
            <a:extLst>
              <a:ext uri="{FF2B5EF4-FFF2-40B4-BE49-F238E27FC236}">
                <a16:creationId xmlns:a16="http://schemas.microsoft.com/office/drawing/2014/main" id="{D16AC721-4584-48BB-8698-F01EC5C24A19}"/>
              </a:ext>
            </a:extLst>
          </p:cNvPr>
          <p:cNvPicPr>
            <a:picLocks noChangeAspect="1"/>
          </p:cNvPicPr>
          <p:nvPr/>
        </p:nvPicPr>
        <p:blipFill>
          <a:blip r:embed="rId9"/>
          <a:stretch>
            <a:fillRect/>
          </a:stretch>
        </p:blipFill>
        <p:spPr>
          <a:xfrm>
            <a:off x="1891172" y="4060845"/>
            <a:ext cx="5097240" cy="2068531"/>
          </a:xfrm>
          <a:prstGeom prst="rect">
            <a:avLst/>
          </a:prstGeom>
        </p:spPr>
      </p:pic>
    </p:spTree>
    <p:extLst>
      <p:ext uri="{BB962C8B-B14F-4D97-AF65-F5344CB8AC3E}">
        <p14:creationId xmlns:p14="http://schemas.microsoft.com/office/powerpoint/2010/main" val="2064368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pic>
        <p:nvPicPr>
          <p:cNvPr id="9" name="图片 8">
            <a:extLst>
              <a:ext uri="{FF2B5EF4-FFF2-40B4-BE49-F238E27FC236}">
                <a16:creationId xmlns:a16="http://schemas.microsoft.com/office/drawing/2014/main" id="{E207F54E-2086-49E2-A264-4B7359B87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0249" y="1299114"/>
            <a:ext cx="3228277" cy="3228277"/>
          </a:xfrm>
          <a:prstGeom prst="rect">
            <a:avLst/>
          </a:prstGeom>
        </p:spPr>
      </p:pic>
      <p:sp>
        <p:nvSpPr>
          <p:cNvPr id="32" name="矩形 31">
            <a:extLst>
              <a:ext uri="{FF2B5EF4-FFF2-40B4-BE49-F238E27FC236}">
                <a16:creationId xmlns:a16="http://schemas.microsoft.com/office/drawing/2014/main" id="{776DBCE3-31E3-424D-AE08-344641898035}"/>
              </a:ext>
            </a:extLst>
          </p:cNvPr>
          <p:cNvSpPr/>
          <p:nvPr/>
        </p:nvSpPr>
        <p:spPr>
          <a:xfrm>
            <a:off x="435369" y="611403"/>
            <a:ext cx="4341093" cy="584775"/>
          </a:xfrm>
          <a:prstGeom prst="rect">
            <a:avLst/>
          </a:prstGeom>
        </p:spPr>
        <p:txBody>
          <a:bodyPr wrap="square">
            <a:spAutoFit/>
          </a:bodyPr>
          <a:lstStyle/>
          <a:p>
            <a:r>
              <a:rPr lang="en-US" altLang="zh-CN" sz="3200" b="1" dirty="0"/>
              <a:t>Questioning session</a:t>
            </a:r>
          </a:p>
        </p:txBody>
      </p:sp>
      <p:sp>
        <p:nvSpPr>
          <p:cNvPr id="33" name="矩形 32">
            <a:extLst>
              <a:ext uri="{FF2B5EF4-FFF2-40B4-BE49-F238E27FC236}">
                <a16:creationId xmlns:a16="http://schemas.microsoft.com/office/drawing/2014/main" id="{A477E7AB-97F0-4090-98B8-1EFBE2356F00}"/>
              </a:ext>
            </a:extLst>
          </p:cNvPr>
          <p:cNvSpPr/>
          <p:nvPr/>
        </p:nvSpPr>
        <p:spPr>
          <a:xfrm>
            <a:off x="2699025" y="4349159"/>
            <a:ext cx="6230724" cy="1569660"/>
          </a:xfrm>
          <a:prstGeom prst="rect">
            <a:avLst/>
          </a:prstGeom>
        </p:spPr>
        <p:txBody>
          <a:bodyPr wrap="square">
            <a:spAutoFit/>
          </a:bodyPr>
          <a:lstStyle/>
          <a:p>
            <a:pPr algn="ctr"/>
            <a:r>
              <a:rPr lang="en-US" altLang="zh-CN" sz="3200" dirty="0"/>
              <a:t>Your questions and </a:t>
            </a:r>
          </a:p>
          <a:p>
            <a:pPr algn="ctr"/>
            <a:r>
              <a:rPr lang="en-US" altLang="zh-CN" sz="3200" dirty="0"/>
              <a:t>your valuable comments</a:t>
            </a:r>
          </a:p>
          <a:p>
            <a:pPr algn="ctr"/>
            <a:r>
              <a:rPr lang="en-US" altLang="zh-CN" sz="3200" dirty="0"/>
              <a:t> are welcome</a:t>
            </a:r>
          </a:p>
        </p:txBody>
      </p:sp>
    </p:spTree>
    <p:extLst>
      <p:ext uri="{BB962C8B-B14F-4D97-AF65-F5344CB8AC3E}">
        <p14:creationId xmlns:p14="http://schemas.microsoft.com/office/powerpoint/2010/main" val="71528030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A54A33-C7ED-418E-B92C-3519E722B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44" y="1152110"/>
            <a:ext cx="2857500" cy="2857500"/>
          </a:xfrm>
          <a:prstGeom prst="rect">
            <a:avLst/>
          </a:prstGeom>
        </p:spPr>
      </p:pic>
      <p:sp>
        <p:nvSpPr>
          <p:cNvPr id="5" name="文本框 4">
            <a:extLst>
              <a:ext uri="{FF2B5EF4-FFF2-40B4-BE49-F238E27FC236}">
                <a16:creationId xmlns:a16="http://schemas.microsoft.com/office/drawing/2014/main" id="{DEB6C937-F903-4987-823C-EAEFAFC74C17}"/>
              </a:ext>
            </a:extLst>
          </p:cNvPr>
          <p:cNvSpPr txBox="1"/>
          <p:nvPr/>
        </p:nvSpPr>
        <p:spPr>
          <a:xfrm>
            <a:off x="2160102" y="4471503"/>
            <a:ext cx="2332383" cy="707886"/>
          </a:xfrm>
          <a:prstGeom prst="rect">
            <a:avLst/>
          </a:prstGeom>
          <a:noFill/>
        </p:spPr>
        <p:txBody>
          <a:bodyPr wrap="square" rtlCol="0">
            <a:spAutoFit/>
          </a:bodyPr>
          <a:lstStyle/>
          <a:p>
            <a:pPr algn="ctr"/>
            <a:r>
              <a:rPr lang="en-US" altLang="zh-CN" sz="4000" b="1" dirty="0">
                <a:solidFill>
                  <a:srgbClr val="C00000"/>
                </a:solidFill>
                <a:latin typeface="Times New Roman" panose="02020603050405020304" pitchFamily="18" charset="0"/>
                <a:ea typeface="+mj-ea"/>
                <a:cs typeface="Times New Roman" panose="02020603050405020304" pitchFamily="18" charset="0"/>
              </a:rPr>
              <a:t>category</a:t>
            </a:r>
            <a:endParaRPr lang="zh-CN" altLang="en-US" sz="4000" b="1" dirty="0">
              <a:solidFill>
                <a:srgbClr val="C00000"/>
              </a:solidFill>
              <a:latin typeface="Times New Roman" panose="02020603050405020304" pitchFamily="18" charset="0"/>
              <a:ea typeface="+mj-ea"/>
              <a:cs typeface="Times New Roman" panose="02020603050405020304" pitchFamily="18" charset="0"/>
            </a:endParaRPr>
          </a:p>
        </p:txBody>
      </p:sp>
      <p:sp>
        <p:nvSpPr>
          <p:cNvPr id="6" name="TextBox 12">
            <a:extLst>
              <a:ext uri="{FF2B5EF4-FFF2-40B4-BE49-F238E27FC236}">
                <a16:creationId xmlns:a16="http://schemas.microsoft.com/office/drawing/2014/main" id="{957DA60D-FA16-4EE8-85F0-3293F3E23274}"/>
              </a:ext>
            </a:extLst>
          </p:cNvPr>
          <p:cNvSpPr txBox="1"/>
          <p:nvPr/>
        </p:nvSpPr>
        <p:spPr>
          <a:xfrm>
            <a:off x="7330939" y="546540"/>
            <a:ext cx="3874721"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Brief introduction</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7" name="TextBox 12">
            <a:extLst>
              <a:ext uri="{FF2B5EF4-FFF2-40B4-BE49-F238E27FC236}">
                <a16:creationId xmlns:a16="http://schemas.microsoft.com/office/drawing/2014/main" id="{A70710D5-BDAF-4C9A-BC98-793F4AC61771}"/>
              </a:ext>
            </a:extLst>
          </p:cNvPr>
          <p:cNvSpPr txBox="1"/>
          <p:nvPr/>
        </p:nvSpPr>
        <p:spPr>
          <a:xfrm>
            <a:off x="7330940" y="1331146"/>
            <a:ext cx="2319130"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Function</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8" name="TextBox 12">
            <a:extLst>
              <a:ext uri="{FF2B5EF4-FFF2-40B4-BE49-F238E27FC236}">
                <a16:creationId xmlns:a16="http://schemas.microsoft.com/office/drawing/2014/main" id="{0258CF6D-1F8E-4232-97EE-88A540B0A8CB}"/>
              </a:ext>
            </a:extLst>
          </p:cNvPr>
          <p:cNvSpPr txBox="1"/>
          <p:nvPr/>
        </p:nvSpPr>
        <p:spPr>
          <a:xfrm>
            <a:off x="7330939" y="2870014"/>
            <a:ext cx="5318261"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Input and output features</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9" name="TextBox 12">
            <a:extLst>
              <a:ext uri="{FF2B5EF4-FFF2-40B4-BE49-F238E27FC236}">
                <a16:creationId xmlns:a16="http://schemas.microsoft.com/office/drawing/2014/main" id="{971224FD-5FCD-4D64-AE66-BDEC536642A5}"/>
              </a:ext>
            </a:extLst>
          </p:cNvPr>
          <p:cNvSpPr txBox="1"/>
          <p:nvPr/>
        </p:nvSpPr>
        <p:spPr>
          <a:xfrm>
            <a:off x="7330939" y="2100580"/>
            <a:ext cx="3712198"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Basic principle</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10" name="TextBox 12">
            <a:extLst>
              <a:ext uri="{FF2B5EF4-FFF2-40B4-BE49-F238E27FC236}">
                <a16:creationId xmlns:a16="http://schemas.microsoft.com/office/drawing/2014/main" id="{5CE3617A-32C9-496D-836E-C7EFFCA6235B}"/>
              </a:ext>
            </a:extLst>
          </p:cNvPr>
          <p:cNvSpPr txBox="1"/>
          <p:nvPr/>
        </p:nvSpPr>
        <p:spPr>
          <a:xfrm>
            <a:off x="7330939" y="3682888"/>
            <a:ext cx="4650045"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Dismantling diagram</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11" name="TextBox 12">
            <a:extLst>
              <a:ext uri="{FF2B5EF4-FFF2-40B4-BE49-F238E27FC236}">
                <a16:creationId xmlns:a16="http://schemas.microsoft.com/office/drawing/2014/main" id="{8213C548-4A69-4FB8-A785-C05FEB888CAA}"/>
              </a:ext>
            </a:extLst>
          </p:cNvPr>
          <p:cNvSpPr txBox="1"/>
          <p:nvPr/>
        </p:nvSpPr>
        <p:spPr>
          <a:xfrm>
            <a:off x="7330940" y="4466802"/>
            <a:ext cx="3618414"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Circuit diagram</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12" name="TextBox 12">
            <a:extLst>
              <a:ext uri="{FF2B5EF4-FFF2-40B4-BE49-F238E27FC236}">
                <a16:creationId xmlns:a16="http://schemas.microsoft.com/office/drawing/2014/main" id="{DC9FDD34-0E02-4146-AAC2-C4E88E8242A7}"/>
              </a:ext>
            </a:extLst>
          </p:cNvPr>
          <p:cNvSpPr txBox="1"/>
          <p:nvPr/>
        </p:nvSpPr>
        <p:spPr>
          <a:xfrm>
            <a:off x="7330939" y="5250716"/>
            <a:ext cx="2915029" cy="584775"/>
          </a:xfrm>
          <a:prstGeom prst="rect">
            <a:avLst/>
          </a:prstGeom>
          <a:noFill/>
        </p:spPr>
        <p:txBody>
          <a:bodyPr wrap="squar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sz="3200" b="1" dirty="0">
                <a:solidFill>
                  <a:schemeClr val="tx1"/>
                </a:solidFill>
                <a:latin typeface="Times New Roman" panose="02020603050405020304" pitchFamily="18" charset="0"/>
                <a:ea typeface="+mn-ea"/>
                <a:cs typeface="Times New Roman" panose="02020603050405020304" pitchFamily="18" charset="0"/>
                <a:sym typeface="+mn-lt"/>
              </a:rPr>
              <a:t>Component</a:t>
            </a:r>
            <a:endParaRPr lang="zh-CN" altLang="en-US" sz="3200" b="1" dirty="0">
              <a:solidFill>
                <a:schemeClr val="tx1"/>
              </a:solidFill>
              <a:latin typeface="Times New Roman" panose="02020603050405020304" pitchFamily="18" charset="0"/>
              <a:ea typeface="+mn-ea"/>
              <a:cs typeface="Times New Roman" panose="02020603050405020304" pitchFamily="18" charset="0"/>
              <a:sym typeface="+mn-lt"/>
            </a:endParaRPr>
          </a:p>
        </p:txBody>
      </p:sp>
      <p:grpSp>
        <p:nvGrpSpPr>
          <p:cNvPr id="23" name="组合 22">
            <a:extLst>
              <a:ext uri="{FF2B5EF4-FFF2-40B4-BE49-F238E27FC236}">
                <a16:creationId xmlns:a16="http://schemas.microsoft.com/office/drawing/2014/main" id="{DE9B805A-2734-4E64-8BA9-E8719D1115C1}"/>
              </a:ext>
            </a:extLst>
          </p:cNvPr>
          <p:cNvGrpSpPr/>
          <p:nvPr/>
        </p:nvGrpSpPr>
        <p:grpSpPr>
          <a:xfrm>
            <a:off x="6276280" y="546540"/>
            <a:ext cx="540000" cy="540000"/>
            <a:chOff x="6263249" y="561270"/>
            <a:chExt cx="540000" cy="540000"/>
          </a:xfrm>
        </p:grpSpPr>
        <p:sp>
          <p:nvSpPr>
            <p:cNvPr id="16" name="椭圆 15">
              <a:extLst>
                <a:ext uri="{FF2B5EF4-FFF2-40B4-BE49-F238E27FC236}">
                  <a16:creationId xmlns:a16="http://schemas.microsoft.com/office/drawing/2014/main" id="{32D2B61C-AB11-4F8A-8175-D94DB04DBA46}"/>
                </a:ext>
              </a:extLst>
            </p:cNvPr>
            <p:cNvSpPr/>
            <p:nvPr/>
          </p:nvSpPr>
          <p:spPr>
            <a:xfrm>
              <a:off x="6263249" y="561270"/>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42D4151D-32AC-4003-941C-AC9183725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178" y="671679"/>
              <a:ext cx="334499" cy="334499"/>
            </a:xfrm>
            <a:prstGeom prst="rect">
              <a:avLst/>
            </a:prstGeom>
          </p:spPr>
        </p:pic>
      </p:grpSp>
      <p:grpSp>
        <p:nvGrpSpPr>
          <p:cNvPr id="29" name="组合 28">
            <a:extLst>
              <a:ext uri="{FF2B5EF4-FFF2-40B4-BE49-F238E27FC236}">
                <a16:creationId xmlns:a16="http://schemas.microsoft.com/office/drawing/2014/main" id="{878E1E05-2571-4F68-BAE6-10E275FE31FB}"/>
              </a:ext>
            </a:extLst>
          </p:cNvPr>
          <p:cNvGrpSpPr/>
          <p:nvPr/>
        </p:nvGrpSpPr>
        <p:grpSpPr>
          <a:xfrm>
            <a:off x="6276427" y="1331146"/>
            <a:ext cx="540000" cy="540000"/>
            <a:chOff x="4806663" y="3682888"/>
            <a:chExt cx="540000" cy="540000"/>
          </a:xfrm>
        </p:grpSpPr>
        <p:sp>
          <p:nvSpPr>
            <p:cNvPr id="17" name="椭圆 16">
              <a:extLst>
                <a:ext uri="{FF2B5EF4-FFF2-40B4-BE49-F238E27FC236}">
                  <a16:creationId xmlns:a16="http://schemas.microsoft.com/office/drawing/2014/main" id="{1918D666-4996-4564-9378-07857989B0E2}"/>
                </a:ext>
              </a:extLst>
            </p:cNvPr>
            <p:cNvSpPr/>
            <p:nvPr/>
          </p:nvSpPr>
          <p:spPr>
            <a:xfrm>
              <a:off x="4806663" y="3682888"/>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7C98F981-1E28-4B80-B6F6-63D2D33968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515" y="3800488"/>
              <a:ext cx="304800" cy="304800"/>
            </a:xfrm>
            <a:prstGeom prst="rect">
              <a:avLst/>
            </a:prstGeom>
          </p:spPr>
        </p:pic>
      </p:grpSp>
      <p:grpSp>
        <p:nvGrpSpPr>
          <p:cNvPr id="35" name="组合 34">
            <a:extLst>
              <a:ext uri="{FF2B5EF4-FFF2-40B4-BE49-F238E27FC236}">
                <a16:creationId xmlns:a16="http://schemas.microsoft.com/office/drawing/2014/main" id="{9B50EBED-A8E7-4474-9902-197D83575614}"/>
              </a:ext>
            </a:extLst>
          </p:cNvPr>
          <p:cNvGrpSpPr/>
          <p:nvPr/>
        </p:nvGrpSpPr>
        <p:grpSpPr>
          <a:xfrm>
            <a:off x="6276280" y="2117775"/>
            <a:ext cx="540000" cy="540000"/>
            <a:chOff x="5151208" y="2609932"/>
            <a:chExt cx="540000" cy="540000"/>
          </a:xfrm>
        </p:grpSpPr>
        <p:sp>
          <p:nvSpPr>
            <p:cNvPr id="18" name="椭圆 17">
              <a:extLst>
                <a:ext uri="{FF2B5EF4-FFF2-40B4-BE49-F238E27FC236}">
                  <a16:creationId xmlns:a16="http://schemas.microsoft.com/office/drawing/2014/main" id="{6F395A51-F0BE-4B04-807E-5CF673DE20B6}"/>
                </a:ext>
              </a:extLst>
            </p:cNvPr>
            <p:cNvSpPr/>
            <p:nvPr/>
          </p:nvSpPr>
          <p:spPr>
            <a:xfrm>
              <a:off x="5151208" y="2609932"/>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34" name="图片 33">
              <a:extLst>
                <a:ext uri="{FF2B5EF4-FFF2-40B4-BE49-F238E27FC236}">
                  <a16:creationId xmlns:a16="http://schemas.microsoft.com/office/drawing/2014/main" id="{4C4A85CE-35B0-4715-91AE-635606A6E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1987" y="2723109"/>
              <a:ext cx="304800" cy="304800"/>
            </a:xfrm>
            <a:prstGeom prst="rect">
              <a:avLst/>
            </a:prstGeom>
          </p:spPr>
        </p:pic>
      </p:grpSp>
      <p:grpSp>
        <p:nvGrpSpPr>
          <p:cNvPr id="38" name="组合 37">
            <a:extLst>
              <a:ext uri="{FF2B5EF4-FFF2-40B4-BE49-F238E27FC236}">
                <a16:creationId xmlns:a16="http://schemas.microsoft.com/office/drawing/2014/main" id="{945B57AB-D7B5-411E-B869-B2051E8ED49E}"/>
              </a:ext>
            </a:extLst>
          </p:cNvPr>
          <p:cNvGrpSpPr/>
          <p:nvPr/>
        </p:nvGrpSpPr>
        <p:grpSpPr>
          <a:xfrm>
            <a:off x="6276280" y="2898974"/>
            <a:ext cx="540000" cy="540000"/>
            <a:chOff x="5118607" y="3410793"/>
            <a:chExt cx="540000" cy="540000"/>
          </a:xfrm>
        </p:grpSpPr>
        <p:sp>
          <p:nvSpPr>
            <p:cNvPr id="19" name="椭圆 18">
              <a:extLst>
                <a:ext uri="{FF2B5EF4-FFF2-40B4-BE49-F238E27FC236}">
                  <a16:creationId xmlns:a16="http://schemas.microsoft.com/office/drawing/2014/main" id="{70CD761B-167A-41A5-B77F-F63CF6A8346A}"/>
                </a:ext>
              </a:extLst>
            </p:cNvPr>
            <p:cNvSpPr/>
            <p:nvPr/>
          </p:nvSpPr>
          <p:spPr>
            <a:xfrm>
              <a:off x="5118607" y="3410793"/>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37" name="图片 36">
              <a:extLst>
                <a:ext uri="{FF2B5EF4-FFF2-40B4-BE49-F238E27FC236}">
                  <a16:creationId xmlns:a16="http://schemas.microsoft.com/office/drawing/2014/main" id="{E403DEAC-412F-4489-8F75-BB264111C4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2711" y="3541645"/>
              <a:ext cx="304800" cy="304800"/>
            </a:xfrm>
            <a:prstGeom prst="rect">
              <a:avLst/>
            </a:prstGeom>
          </p:spPr>
        </p:pic>
      </p:grpSp>
      <p:grpSp>
        <p:nvGrpSpPr>
          <p:cNvPr id="41" name="组合 40">
            <a:extLst>
              <a:ext uri="{FF2B5EF4-FFF2-40B4-BE49-F238E27FC236}">
                <a16:creationId xmlns:a16="http://schemas.microsoft.com/office/drawing/2014/main" id="{27FFA567-13C9-4B35-B588-FDE5026FC01A}"/>
              </a:ext>
            </a:extLst>
          </p:cNvPr>
          <p:cNvGrpSpPr/>
          <p:nvPr/>
        </p:nvGrpSpPr>
        <p:grpSpPr>
          <a:xfrm>
            <a:off x="6302784" y="3689010"/>
            <a:ext cx="540000" cy="540000"/>
            <a:chOff x="5151208" y="4220500"/>
            <a:chExt cx="540000" cy="540000"/>
          </a:xfrm>
        </p:grpSpPr>
        <p:sp>
          <p:nvSpPr>
            <p:cNvPr id="20" name="椭圆 19">
              <a:extLst>
                <a:ext uri="{FF2B5EF4-FFF2-40B4-BE49-F238E27FC236}">
                  <a16:creationId xmlns:a16="http://schemas.microsoft.com/office/drawing/2014/main" id="{AB7CBA98-E33D-4E0B-92E7-D85B69471FFF}"/>
                </a:ext>
              </a:extLst>
            </p:cNvPr>
            <p:cNvSpPr/>
            <p:nvPr/>
          </p:nvSpPr>
          <p:spPr>
            <a:xfrm>
              <a:off x="5151208" y="4220500"/>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40" name="图片 39">
              <a:extLst>
                <a:ext uri="{FF2B5EF4-FFF2-40B4-BE49-F238E27FC236}">
                  <a16:creationId xmlns:a16="http://schemas.microsoft.com/office/drawing/2014/main" id="{4869086C-BF42-4B95-876F-FC9B628CAE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8735" y="4338100"/>
              <a:ext cx="304800" cy="304800"/>
            </a:xfrm>
            <a:prstGeom prst="rect">
              <a:avLst/>
            </a:prstGeom>
          </p:spPr>
        </p:pic>
      </p:grpSp>
      <p:grpSp>
        <p:nvGrpSpPr>
          <p:cNvPr id="44" name="组合 43">
            <a:extLst>
              <a:ext uri="{FF2B5EF4-FFF2-40B4-BE49-F238E27FC236}">
                <a16:creationId xmlns:a16="http://schemas.microsoft.com/office/drawing/2014/main" id="{872BE0C5-1BAF-407A-9BB9-6B432958AEB8}"/>
              </a:ext>
            </a:extLst>
          </p:cNvPr>
          <p:cNvGrpSpPr/>
          <p:nvPr/>
        </p:nvGrpSpPr>
        <p:grpSpPr>
          <a:xfrm>
            <a:off x="6302784" y="4473616"/>
            <a:ext cx="540000" cy="540000"/>
            <a:chOff x="5164387" y="5030207"/>
            <a:chExt cx="540000" cy="540000"/>
          </a:xfrm>
        </p:grpSpPr>
        <p:sp>
          <p:nvSpPr>
            <p:cNvPr id="21" name="椭圆 20">
              <a:extLst>
                <a:ext uri="{FF2B5EF4-FFF2-40B4-BE49-F238E27FC236}">
                  <a16:creationId xmlns:a16="http://schemas.microsoft.com/office/drawing/2014/main" id="{4D401B0B-48FB-4770-AA9B-AE4F8161792A}"/>
                </a:ext>
              </a:extLst>
            </p:cNvPr>
            <p:cNvSpPr/>
            <p:nvPr/>
          </p:nvSpPr>
          <p:spPr>
            <a:xfrm>
              <a:off x="5164387" y="5030207"/>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43" name="图片 42">
              <a:extLst>
                <a:ext uri="{FF2B5EF4-FFF2-40B4-BE49-F238E27FC236}">
                  <a16:creationId xmlns:a16="http://schemas.microsoft.com/office/drawing/2014/main" id="{98A7F048-5015-49AA-8364-F687EFEA90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1987" y="5147807"/>
              <a:ext cx="304800" cy="304800"/>
            </a:xfrm>
            <a:prstGeom prst="rect">
              <a:avLst/>
            </a:prstGeom>
          </p:spPr>
        </p:pic>
      </p:grpSp>
      <p:grpSp>
        <p:nvGrpSpPr>
          <p:cNvPr id="47" name="组合 46">
            <a:extLst>
              <a:ext uri="{FF2B5EF4-FFF2-40B4-BE49-F238E27FC236}">
                <a16:creationId xmlns:a16="http://schemas.microsoft.com/office/drawing/2014/main" id="{D2F98B95-BB87-4F14-928B-D00E3849105E}"/>
              </a:ext>
            </a:extLst>
          </p:cNvPr>
          <p:cNvGrpSpPr/>
          <p:nvPr/>
        </p:nvGrpSpPr>
        <p:grpSpPr>
          <a:xfrm>
            <a:off x="6302784" y="5250716"/>
            <a:ext cx="540000" cy="540000"/>
            <a:chOff x="5164387" y="5835491"/>
            <a:chExt cx="540000" cy="540000"/>
          </a:xfrm>
        </p:grpSpPr>
        <p:sp>
          <p:nvSpPr>
            <p:cNvPr id="22" name="椭圆 21">
              <a:extLst>
                <a:ext uri="{FF2B5EF4-FFF2-40B4-BE49-F238E27FC236}">
                  <a16:creationId xmlns:a16="http://schemas.microsoft.com/office/drawing/2014/main" id="{753DC195-A8F2-4607-A3B9-82F6F1B96AA1}"/>
                </a:ext>
              </a:extLst>
            </p:cNvPr>
            <p:cNvSpPr/>
            <p:nvPr/>
          </p:nvSpPr>
          <p:spPr>
            <a:xfrm>
              <a:off x="5164387" y="5835491"/>
              <a:ext cx="540000" cy="540000"/>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46" name="图片 45">
              <a:extLst>
                <a:ext uri="{FF2B5EF4-FFF2-40B4-BE49-F238E27FC236}">
                  <a16:creationId xmlns:a16="http://schemas.microsoft.com/office/drawing/2014/main" id="{E292C875-ECCD-4139-A7F2-ABD5EA1F4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95239" y="5966343"/>
              <a:ext cx="304800" cy="304800"/>
            </a:xfrm>
            <a:prstGeom prst="rect">
              <a:avLst/>
            </a:prstGeom>
          </p:spPr>
        </p:pic>
      </p:grpSp>
    </p:spTree>
    <p:extLst>
      <p:ext uri="{BB962C8B-B14F-4D97-AF65-F5344CB8AC3E}">
        <p14:creationId xmlns:p14="http://schemas.microsoft.com/office/powerpoint/2010/main" val="140900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42"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Horizontal)">
                                      <p:cBhvr>
                                        <p:cTn id="15" dur="2000"/>
                                        <p:tgtEl>
                                          <p:spTgt spid="6"/>
                                        </p:tgtEl>
                                      </p:cBhvr>
                                    </p:animEffect>
                                  </p:childTnLst>
                                </p:cTn>
                              </p:par>
                              <p:par>
                                <p:cTn id="16" presetID="16" presetClass="entr" presetSubtype="42"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outHorizontal)">
                                      <p:cBhvr>
                                        <p:cTn id="18" dur="2000"/>
                                        <p:tgtEl>
                                          <p:spTgt spid="7"/>
                                        </p:tgtEl>
                                      </p:cBhvr>
                                    </p:animEffect>
                                  </p:childTnLst>
                                </p:cTn>
                              </p:par>
                              <p:par>
                                <p:cTn id="19" presetID="16" presetClass="entr" presetSubtype="4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outHorizontal)">
                                      <p:cBhvr>
                                        <p:cTn id="21" dur="2000"/>
                                        <p:tgtEl>
                                          <p:spTgt spid="8"/>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outHorizontal)">
                                      <p:cBhvr>
                                        <p:cTn id="24" dur="2000"/>
                                        <p:tgtEl>
                                          <p:spTgt spid="9"/>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2000"/>
                                        <p:tgtEl>
                                          <p:spTgt spid="10"/>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outHorizontal)">
                                      <p:cBhvr>
                                        <p:cTn id="30" dur="2000"/>
                                        <p:tgtEl>
                                          <p:spTgt spid="11"/>
                                        </p:tgtEl>
                                      </p:cBhvr>
                                    </p:animEffect>
                                  </p:childTnLst>
                                </p:cTn>
                              </p:par>
                              <p:par>
                                <p:cTn id="31" presetID="16" presetClass="entr" presetSubtype="4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arn(outHorizontal)">
                                      <p:cBhvr>
                                        <p:cTn id="33" dur="2000"/>
                                        <p:tgtEl>
                                          <p:spTgt spid="12"/>
                                        </p:tgtEl>
                                      </p:cBhvr>
                                    </p:animEffect>
                                  </p:childTnLst>
                                </p:cTn>
                              </p:par>
                              <p:par>
                                <p:cTn id="34" presetID="16" presetClass="entr" presetSubtype="42"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arn(outHorizontal)">
                                      <p:cBhvr>
                                        <p:cTn id="36" dur="2000"/>
                                        <p:tgtEl>
                                          <p:spTgt spid="23"/>
                                        </p:tgtEl>
                                      </p:cBhvr>
                                    </p:animEffect>
                                  </p:childTnLst>
                                </p:cTn>
                              </p:par>
                              <p:par>
                                <p:cTn id="37" presetID="16" presetClass="entr" presetSubtype="42"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arn(outHorizontal)">
                                      <p:cBhvr>
                                        <p:cTn id="39" dur="2000"/>
                                        <p:tgtEl>
                                          <p:spTgt spid="29"/>
                                        </p:tgtEl>
                                      </p:cBhvr>
                                    </p:animEffect>
                                  </p:childTnLst>
                                </p:cTn>
                              </p:par>
                              <p:par>
                                <p:cTn id="40" presetID="16" presetClass="entr" presetSubtype="42"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arn(outHorizontal)">
                                      <p:cBhvr>
                                        <p:cTn id="42" dur="2000"/>
                                        <p:tgtEl>
                                          <p:spTgt spid="35"/>
                                        </p:tgtEl>
                                      </p:cBhvr>
                                    </p:animEffect>
                                  </p:childTnLst>
                                </p:cTn>
                              </p:par>
                              <p:par>
                                <p:cTn id="43" presetID="16" presetClass="entr" presetSubtype="42"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barn(outHorizontal)">
                                      <p:cBhvr>
                                        <p:cTn id="45" dur="2000"/>
                                        <p:tgtEl>
                                          <p:spTgt spid="38"/>
                                        </p:tgtEl>
                                      </p:cBhvr>
                                    </p:animEffect>
                                  </p:childTnLst>
                                </p:cTn>
                              </p:par>
                              <p:par>
                                <p:cTn id="46" presetID="16" presetClass="entr" presetSubtype="42"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arn(outHorizontal)">
                                      <p:cBhvr>
                                        <p:cTn id="48" dur="2000"/>
                                        <p:tgtEl>
                                          <p:spTgt spid="41"/>
                                        </p:tgtEl>
                                      </p:cBhvr>
                                    </p:animEffect>
                                  </p:childTnLst>
                                </p:cTn>
                              </p:par>
                              <p:par>
                                <p:cTn id="49" presetID="16" presetClass="entr" presetSubtype="42"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arn(outHorizontal)">
                                      <p:cBhvr>
                                        <p:cTn id="51" dur="2000"/>
                                        <p:tgtEl>
                                          <p:spTgt spid="44"/>
                                        </p:tgtEl>
                                      </p:cBhvr>
                                    </p:animEffect>
                                  </p:childTnLst>
                                </p:cTn>
                              </p:par>
                              <p:par>
                                <p:cTn id="52" presetID="16" presetClass="entr" presetSubtype="42"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barn(outHorizontal)">
                                      <p:cBhvr>
                                        <p:cTn id="54"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1814685"/>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64881" y="1816907"/>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chemeClr val="bg1"/>
                </a:solidFill>
                <a:ea typeface="+mn-ea"/>
                <a:cs typeface="+mn-ea"/>
                <a:sym typeface="+mn-lt"/>
              </a:rPr>
              <a:t>Introduction</a:t>
            </a:r>
            <a:endParaRPr lang="zh-CN" altLang="en-US" b="1" dirty="0">
              <a:solidFill>
                <a:schemeClr val="bg1"/>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226535" y="241041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226535" y="2998562"/>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224200" y="3604014"/>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2489200" y="960560"/>
            <a:ext cx="6096000" cy="584775"/>
          </a:xfrm>
          <a:prstGeom prst="rect">
            <a:avLst/>
          </a:prstGeom>
        </p:spPr>
        <p:txBody>
          <a:bodyPr>
            <a:spAutoFit/>
          </a:bodyPr>
          <a:lstStyle/>
          <a:p>
            <a:pPr marL="457200" indent="-457200">
              <a:buFont typeface="Arial" panose="020B0604020202020204" pitchFamily="34" charset="0"/>
              <a:buChar char="•"/>
            </a:pPr>
            <a:r>
              <a:rPr lang="en-US" altLang="zh-CN" sz="3200" b="1" dirty="0"/>
              <a:t>Background information</a:t>
            </a:r>
          </a:p>
        </p:txBody>
      </p:sp>
      <p:sp>
        <p:nvSpPr>
          <p:cNvPr id="34" name="文本框 33">
            <a:extLst>
              <a:ext uri="{FF2B5EF4-FFF2-40B4-BE49-F238E27FC236}">
                <a16:creationId xmlns:a16="http://schemas.microsoft.com/office/drawing/2014/main" id="{8B1ECFEF-B9B2-4A37-A50C-11ED17FF51CD}"/>
              </a:ext>
            </a:extLst>
          </p:cNvPr>
          <p:cNvSpPr txBox="1"/>
          <p:nvPr/>
        </p:nvSpPr>
        <p:spPr>
          <a:xfrm>
            <a:off x="2585287" y="1502688"/>
            <a:ext cx="8718939" cy="3970318"/>
          </a:xfrm>
          <a:prstGeom prst="rect">
            <a:avLst/>
          </a:prstGeom>
          <a:noFill/>
        </p:spPr>
        <p:txBody>
          <a:bodyPr wrap="square" rtlCol="0">
            <a:spAutoFit/>
          </a:bodyPr>
          <a:lstStyle/>
          <a:p>
            <a:r>
              <a:rPr lang="en-US" altLang="zh-CN" dirty="0"/>
              <a:t>The specific meaning of switching power supply is to use modern electronic technology to control the switching time ratio and maintain stable output voltage. At present, the switching power supply with the characteristics of small size, light weight, high stability and easy to carry is more popular. In addition, these characteristics of switching power supply make it widely used in many electronic devices.</a:t>
            </a:r>
          </a:p>
          <a:p>
            <a:r>
              <a:rPr lang="en-US" altLang="zh-CN" dirty="0"/>
              <a:t>The future development of switching power supply must be high frequency, high reliability, good safety, low energy consumption, less pollution and strong anti-interference ability. At present, many foreign countries make use of the characteristics of switching power supply to continuously develop new high intelligent components. They have more professional technology on the loss of secondary rectifier components, and increase scientific and technological innovation in power ferrite materials to increase high frequency and large magnetic flux density to obtain higher magnetic properties. </a:t>
            </a:r>
            <a:endParaRPr lang="zh-CN" altLang="zh-CN" dirty="0"/>
          </a:p>
        </p:txBody>
      </p:sp>
    </p:spTree>
    <p:extLst>
      <p:ext uri="{BB962C8B-B14F-4D97-AF65-F5344CB8AC3E}">
        <p14:creationId xmlns:p14="http://schemas.microsoft.com/office/powerpoint/2010/main" val="2050972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0" end="0"/>
                                            </p:txEl>
                                          </p:spTgt>
                                        </p:tgtEl>
                                        <p:attrNameLst>
                                          <p:attrName>style.visibility</p:attrName>
                                        </p:attrNameLst>
                                      </p:cBhvr>
                                      <p:to>
                                        <p:strVal val="visible"/>
                                      </p:to>
                                    </p:set>
                                    <p:animEffect transition="in" filter="fade">
                                      <p:cBhvr>
                                        <p:cTn id="10" dur="2000"/>
                                        <p:tgtEl>
                                          <p:spTgt spid="3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animEffect transition="in" filter="fade">
                                      <p:cBhvr>
                                        <p:cTn id="13" dur="20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P spid="34"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 y="1814685"/>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64881" y="1816907"/>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chemeClr val="bg1"/>
                </a:solidFill>
                <a:ea typeface="+mn-ea"/>
                <a:cs typeface="+mn-ea"/>
                <a:sym typeface="+mn-lt"/>
              </a:rPr>
              <a:t>Introduction</a:t>
            </a:r>
            <a:endParaRPr lang="zh-CN" altLang="en-US" b="1" dirty="0">
              <a:solidFill>
                <a:schemeClr val="bg1"/>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226535" y="241041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226535" y="2998562"/>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224200" y="3604014"/>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2489199" y="960560"/>
            <a:ext cx="8080355"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The 96W Power Adapter for Mac</a:t>
            </a:r>
          </a:p>
        </p:txBody>
      </p:sp>
      <p:pic>
        <p:nvPicPr>
          <p:cNvPr id="25" name="图片 24">
            <a:extLst>
              <a:ext uri="{FF2B5EF4-FFF2-40B4-BE49-F238E27FC236}">
                <a16:creationId xmlns:a16="http://schemas.microsoft.com/office/drawing/2014/main" id="{EC15B459-0551-471C-B924-A8651D1CECC6}"/>
              </a:ext>
            </a:extLst>
          </p:cNvPr>
          <p:cNvPicPr>
            <a:picLocks noChangeAspect="1"/>
          </p:cNvPicPr>
          <p:nvPr/>
        </p:nvPicPr>
        <p:blipFill rotWithShape="1">
          <a:blip r:embed="rId6"/>
          <a:srcRect l="23869" t="10022" r="27436" b="6833"/>
          <a:stretch/>
        </p:blipFill>
        <p:spPr>
          <a:xfrm>
            <a:off x="2489200" y="1604472"/>
            <a:ext cx="3773403" cy="4295278"/>
          </a:xfrm>
          <a:prstGeom prst="rect">
            <a:avLst/>
          </a:prstGeom>
        </p:spPr>
      </p:pic>
      <p:pic>
        <p:nvPicPr>
          <p:cNvPr id="3" name="图片 2">
            <a:extLst>
              <a:ext uri="{FF2B5EF4-FFF2-40B4-BE49-F238E27FC236}">
                <a16:creationId xmlns:a16="http://schemas.microsoft.com/office/drawing/2014/main" id="{0DDC3DAD-B5EA-48C1-A4B5-D1CC2F7E852D}"/>
              </a:ext>
            </a:extLst>
          </p:cNvPr>
          <p:cNvPicPr>
            <a:picLocks noChangeAspect="1"/>
          </p:cNvPicPr>
          <p:nvPr/>
        </p:nvPicPr>
        <p:blipFill>
          <a:blip r:embed="rId7"/>
          <a:stretch>
            <a:fillRect/>
          </a:stretch>
        </p:blipFill>
        <p:spPr>
          <a:xfrm>
            <a:off x="6347487" y="1580542"/>
            <a:ext cx="5318202" cy="2505218"/>
          </a:xfrm>
          <a:prstGeom prst="rect">
            <a:avLst/>
          </a:prstGeom>
        </p:spPr>
      </p:pic>
      <p:pic>
        <p:nvPicPr>
          <p:cNvPr id="5" name="图片 4">
            <a:extLst>
              <a:ext uri="{FF2B5EF4-FFF2-40B4-BE49-F238E27FC236}">
                <a16:creationId xmlns:a16="http://schemas.microsoft.com/office/drawing/2014/main" id="{689CC8CD-E05A-4EDC-8109-208ACABFC1B8}"/>
              </a:ext>
            </a:extLst>
          </p:cNvPr>
          <p:cNvPicPr>
            <a:picLocks noChangeAspect="1"/>
          </p:cNvPicPr>
          <p:nvPr/>
        </p:nvPicPr>
        <p:blipFill>
          <a:blip r:embed="rId8"/>
          <a:stretch>
            <a:fillRect/>
          </a:stretch>
        </p:blipFill>
        <p:spPr>
          <a:xfrm>
            <a:off x="6347487" y="4144896"/>
            <a:ext cx="2638811" cy="1752544"/>
          </a:xfrm>
          <a:prstGeom prst="rect">
            <a:avLst/>
          </a:prstGeom>
        </p:spPr>
      </p:pic>
      <p:pic>
        <p:nvPicPr>
          <p:cNvPr id="9" name="图片 8">
            <a:extLst>
              <a:ext uri="{FF2B5EF4-FFF2-40B4-BE49-F238E27FC236}">
                <a16:creationId xmlns:a16="http://schemas.microsoft.com/office/drawing/2014/main" id="{7819D14C-35E4-41A3-90AD-6F7F858E3052}"/>
              </a:ext>
            </a:extLst>
          </p:cNvPr>
          <p:cNvPicPr>
            <a:picLocks noChangeAspect="1"/>
          </p:cNvPicPr>
          <p:nvPr/>
        </p:nvPicPr>
        <p:blipFill>
          <a:blip r:embed="rId9"/>
          <a:stretch>
            <a:fillRect/>
          </a:stretch>
        </p:blipFill>
        <p:spPr>
          <a:xfrm>
            <a:off x="9026878" y="4144897"/>
            <a:ext cx="2638811" cy="1752544"/>
          </a:xfrm>
          <a:prstGeom prst="rect">
            <a:avLst/>
          </a:prstGeom>
        </p:spPr>
      </p:pic>
    </p:spTree>
    <p:extLst>
      <p:ext uri="{BB962C8B-B14F-4D97-AF65-F5344CB8AC3E}">
        <p14:creationId xmlns:p14="http://schemas.microsoft.com/office/powerpoint/2010/main" val="1086852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47B4BC43-A417-438C-9CBB-9A91ADFE217C}"/>
              </a:ext>
            </a:extLst>
          </p:cNvPr>
          <p:cNvPicPr>
            <a:picLocks noChangeAspect="1"/>
          </p:cNvPicPr>
          <p:nvPr/>
        </p:nvPicPr>
        <p:blipFill>
          <a:blip r:embed="rId2"/>
          <a:stretch>
            <a:fillRect/>
          </a:stretch>
        </p:blipFill>
        <p:spPr>
          <a:xfrm>
            <a:off x="7292268" y="2923566"/>
            <a:ext cx="4151931" cy="2767954"/>
          </a:xfrm>
          <a:prstGeom prst="rect">
            <a:avLst/>
          </a:prstGeom>
        </p:spPr>
      </p:pic>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13" y="2416990"/>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226535" y="241041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226535" y="2998562"/>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224200" y="3604014"/>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2489199" y="456237"/>
            <a:ext cx="8080355"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Basic function</a:t>
            </a:r>
          </a:p>
        </p:txBody>
      </p:sp>
      <p:sp>
        <p:nvSpPr>
          <p:cNvPr id="26" name="矩形 25">
            <a:extLst>
              <a:ext uri="{FF2B5EF4-FFF2-40B4-BE49-F238E27FC236}">
                <a16:creationId xmlns:a16="http://schemas.microsoft.com/office/drawing/2014/main" id="{46F75160-91CB-4F10-B32F-8DCD8531B013}"/>
              </a:ext>
            </a:extLst>
          </p:cNvPr>
          <p:cNvSpPr/>
          <p:nvPr/>
        </p:nvSpPr>
        <p:spPr>
          <a:xfrm>
            <a:off x="2489199" y="984574"/>
            <a:ext cx="8955000" cy="1938992"/>
          </a:xfrm>
          <a:prstGeom prst="rect">
            <a:avLst/>
          </a:prstGeom>
        </p:spPr>
        <p:txBody>
          <a:bodyPr wrap="square">
            <a:spAutoFit/>
          </a:bodyPr>
          <a:lstStyle/>
          <a:p>
            <a:pPr algn="just">
              <a:spcBef>
                <a:spcPts val="600"/>
              </a:spcBef>
              <a:spcAft>
                <a:spcPts val="600"/>
              </a:spcAft>
            </a:pPr>
            <a:r>
              <a:rPr lang="en-US" altLang="zh-CN" sz="2000" kern="100" dirty="0">
                <a:latin typeface="Times New Roman" panose="02020603050405020304" pitchFamily="18" charset="0"/>
                <a:ea typeface="宋体" panose="02010600030101010101" pitchFamily="2" charset="-122"/>
              </a:rPr>
              <a:t>To begin with, the adapter is used to charge the </a:t>
            </a:r>
            <a:r>
              <a:rPr lang="en-US" altLang="zh-CN" sz="2000" kern="100" dirty="0" err="1">
                <a:latin typeface="Times New Roman" panose="02020603050405020304" pitchFamily="18" charset="0"/>
                <a:ea typeface="宋体" panose="02010600030101010101" pitchFamily="2" charset="-122"/>
              </a:rPr>
              <a:t>Macbook</a:t>
            </a:r>
            <a:r>
              <a:rPr lang="en-US" altLang="zh-CN" sz="2000" kern="100" dirty="0">
                <a:latin typeface="Times New Roman" panose="02020603050405020304" pitchFamily="18" charset="0"/>
                <a:ea typeface="宋体" panose="02010600030101010101" pitchFamily="2" charset="-122"/>
              </a:rPr>
              <a:t>, a kind of laptop produced by Apple Inc, whose power stage is 98 watts. This adapter support input voltage, from 100V to 240V, input current, 1.5A and the frequency, from 50Hz to 60Hz. Meanwhile, the adapter also supports 4 different kinds of output features including 20.5V+4.7A, 15V+3A, 9V+3A and 5.2V+3A, which could be used as the charger of any equipment supporting PD charging.</a:t>
            </a:r>
            <a:endParaRPr lang="zh-CN" altLang="zh-CN" sz="2000" kern="100" dirty="0">
              <a:latin typeface="Times New Roman" panose="02020603050405020304" pitchFamily="18" charset="0"/>
              <a:ea typeface="Times New Roman" panose="02020603050405020304" pitchFamily="18" charset="0"/>
            </a:endParaRPr>
          </a:p>
        </p:txBody>
      </p:sp>
      <p:pic>
        <p:nvPicPr>
          <p:cNvPr id="27" name="图片 26">
            <a:extLst>
              <a:ext uri="{FF2B5EF4-FFF2-40B4-BE49-F238E27FC236}">
                <a16:creationId xmlns:a16="http://schemas.microsoft.com/office/drawing/2014/main" id="{54B07CBF-3272-4AEF-9F4C-61486E3A050F}"/>
              </a:ext>
            </a:extLst>
          </p:cNvPr>
          <p:cNvPicPr>
            <a:picLocks noChangeAspect="1"/>
          </p:cNvPicPr>
          <p:nvPr/>
        </p:nvPicPr>
        <p:blipFill>
          <a:blip r:embed="rId7"/>
          <a:stretch>
            <a:fillRect/>
          </a:stretch>
        </p:blipFill>
        <p:spPr>
          <a:xfrm>
            <a:off x="2489199" y="2923566"/>
            <a:ext cx="4151931" cy="2767954"/>
          </a:xfrm>
          <a:prstGeom prst="rect">
            <a:avLst/>
          </a:prstGeom>
        </p:spPr>
      </p:pic>
    </p:spTree>
    <p:extLst>
      <p:ext uri="{BB962C8B-B14F-4D97-AF65-F5344CB8AC3E}">
        <p14:creationId xmlns:p14="http://schemas.microsoft.com/office/powerpoint/2010/main" val="1244167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6" y="3003167"/>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226535" y="2998562"/>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224200" y="3604014"/>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Basic principle of switching power supply</a:t>
            </a:r>
          </a:p>
        </p:txBody>
      </p:sp>
      <p:pic>
        <p:nvPicPr>
          <p:cNvPr id="29" name="图片 28">
            <a:extLst>
              <a:ext uri="{FF2B5EF4-FFF2-40B4-BE49-F238E27FC236}">
                <a16:creationId xmlns:a16="http://schemas.microsoft.com/office/drawing/2014/main" id="{146D7D59-C2A1-4D12-AB5A-D3735673BD85}"/>
              </a:ext>
            </a:extLst>
          </p:cNvPr>
          <p:cNvPicPr/>
          <p:nvPr/>
        </p:nvPicPr>
        <p:blipFill>
          <a:blip r:embed="rId6"/>
          <a:srcRect r="24" b="9855"/>
          <a:stretch>
            <a:fillRect/>
          </a:stretch>
        </p:blipFill>
        <p:spPr>
          <a:xfrm>
            <a:off x="1790583" y="1405312"/>
            <a:ext cx="10012173" cy="4012085"/>
          </a:xfrm>
          <a:prstGeom prst="rect">
            <a:avLst/>
          </a:prstGeom>
          <a:noFill/>
          <a:ln>
            <a:noFill/>
          </a:ln>
        </p:spPr>
      </p:pic>
    </p:spTree>
    <p:extLst>
      <p:ext uri="{BB962C8B-B14F-4D97-AF65-F5344CB8AC3E}">
        <p14:creationId xmlns:p14="http://schemas.microsoft.com/office/powerpoint/2010/main" val="3862561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54" y="3617077"/>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4439" y="3640960"/>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55846"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specific input and output features</a:t>
            </a:r>
          </a:p>
        </p:txBody>
      </p:sp>
      <p:graphicFrame>
        <p:nvGraphicFramePr>
          <p:cNvPr id="3" name="对象 2">
            <a:extLst>
              <a:ext uri="{FF2B5EF4-FFF2-40B4-BE49-F238E27FC236}">
                <a16:creationId xmlns:a16="http://schemas.microsoft.com/office/drawing/2014/main" id="{E7602B5C-C49A-4C93-9F05-2109FAD9F075}"/>
              </a:ext>
            </a:extLst>
          </p:cNvPr>
          <p:cNvGraphicFramePr>
            <a:graphicFrameLocks noChangeAspect="1"/>
          </p:cNvGraphicFramePr>
          <p:nvPr>
            <p:extLst>
              <p:ext uri="{D42A27DB-BD31-4B8C-83A1-F6EECF244321}">
                <p14:modId xmlns:p14="http://schemas.microsoft.com/office/powerpoint/2010/main" val="1072385109"/>
              </p:ext>
            </p:extLst>
          </p:nvPr>
        </p:nvGraphicFramePr>
        <p:xfrm>
          <a:off x="2098356" y="1605854"/>
          <a:ext cx="9954273" cy="4362114"/>
        </p:xfrm>
        <a:graphic>
          <a:graphicData uri="http://schemas.openxmlformats.org/presentationml/2006/ole">
            <mc:AlternateContent xmlns:mc="http://schemas.openxmlformats.org/markup-compatibility/2006">
              <mc:Choice xmlns:v="urn:schemas-microsoft-com:vml" Requires="v">
                <p:oleObj spid="_x0000_s2085" name="Document" r:id="rId7" imgW="5274753" imgH="1982591" progId="Word.Document.12">
                  <p:embed/>
                </p:oleObj>
              </mc:Choice>
              <mc:Fallback>
                <p:oleObj name="Document" r:id="rId7" imgW="5274753" imgH="1982591" progId="Word.Document.12">
                  <p:embed/>
                  <p:pic>
                    <p:nvPicPr>
                      <p:cNvPr id="0" name=""/>
                      <p:cNvPicPr/>
                      <p:nvPr/>
                    </p:nvPicPr>
                    <p:blipFill>
                      <a:blip r:embed="rId8"/>
                      <a:stretch>
                        <a:fillRect/>
                      </a:stretch>
                    </p:blipFill>
                    <p:spPr>
                      <a:xfrm>
                        <a:off x="2098356" y="1605854"/>
                        <a:ext cx="9954273" cy="4362114"/>
                      </a:xfrm>
                      <a:prstGeom prst="rect">
                        <a:avLst/>
                      </a:prstGeom>
                    </p:spPr>
                  </p:pic>
                </p:oleObj>
              </mc:Fallback>
            </mc:AlternateContent>
          </a:graphicData>
        </a:graphic>
      </p:graphicFrame>
    </p:spTree>
    <p:extLst>
      <p:ext uri="{BB962C8B-B14F-4D97-AF65-F5344CB8AC3E}">
        <p14:creationId xmlns:p14="http://schemas.microsoft.com/office/powerpoint/2010/main" val="1499723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4" y="4225246"/>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13050"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dismantling diagram</a:t>
            </a:r>
          </a:p>
        </p:txBody>
      </p:sp>
      <p:pic>
        <p:nvPicPr>
          <p:cNvPr id="25" name="图片 24" descr="https://img.mydigit.cn/forum/201906/14/105339wr4r3aaqqgqxea9r.png">
            <a:extLst>
              <a:ext uri="{FF2B5EF4-FFF2-40B4-BE49-F238E27FC236}">
                <a16:creationId xmlns:a16="http://schemas.microsoft.com/office/drawing/2014/main" id="{A1E75B92-4530-434E-AB4D-7A4F9FAEF97A}"/>
              </a:ext>
            </a:extLst>
          </p:cNvPr>
          <p:cNvPicPr/>
          <p:nvPr/>
        </p:nvPicPr>
        <p:blipFill>
          <a:blip r:embed="rId6">
            <a:extLst>
              <a:ext uri="{28A0092B-C50C-407E-A947-70E740481C1C}">
                <a14:useLocalDpi xmlns:a14="http://schemas.microsoft.com/office/drawing/2010/main" val="0"/>
              </a:ext>
            </a:extLst>
          </a:blip>
          <a:srcRect/>
          <a:stretch>
            <a:fillRect/>
          </a:stretch>
        </p:blipFill>
        <p:spPr>
          <a:xfrm>
            <a:off x="2590849" y="1201705"/>
            <a:ext cx="6857951" cy="5054129"/>
          </a:xfrm>
          <a:prstGeom prst="rect">
            <a:avLst/>
          </a:prstGeom>
          <a:noFill/>
          <a:ln>
            <a:noFill/>
          </a:ln>
        </p:spPr>
      </p:pic>
    </p:spTree>
    <p:extLst>
      <p:ext uri="{BB962C8B-B14F-4D97-AF65-F5344CB8AC3E}">
        <p14:creationId xmlns:p14="http://schemas.microsoft.com/office/powerpoint/2010/main" val="277341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F14751-3DFB-4C60-AE68-F760F139D57B}"/>
              </a:ext>
            </a:extLst>
          </p:cNvPr>
          <p:cNvSpPr/>
          <p:nvPr/>
        </p:nvSpPr>
        <p:spPr>
          <a:xfrm>
            <a:off x="-13050" y="0"/>
            <a:ext cx="16386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6" name="图片 5">
            <a:extLst>
              <a:ext uri="{FF2B5EF4-FFF2-40B4-BE49-F238E27FC236}">
                <a16:creationId xmlns:a16="http://schemas.microsoft.com/office/drawing/2014/main" id="{E334C740-7106-4C3E-A36F-529544070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 y="517793"/>
            <a:ext cx="304843" cy="781321"/>
          </a:xfrm>
          <a:prstGeom prst="rect">
            <a:avLst/>
          </a:prstGeom>
        </p:spPr>
      </p:pic>
      <p:sp>
        <p:nvSpPr>
          <p:cNvPr id="7" name="文本框 6">
            <a:extLst>
              <a:ext uri="{FF2B5EF4-FFF2-40B4-BE49-F238E27FC236}">
                <a16:creationId xmlns:a16="http://schemas.microsoft.com/office/drawing/2014/main" id="{D91720C8-9979-4F45-A3F7-A97F8F32148E}"/>
              </a:ext>
            </a:extLst>
          </p:cNvPr>
          <p:cNvSpPr txBox="1"/>
          <p:nvPr/>
        </p:nvSpPr>
        <p:spPr>
          <a:xfrm>
            <a:off x="484971" y="517793"/>
            <a:ext cx="1140629" cy="461665"/>
          </a:xfrm>
          <a:prstGeom prst="rect">
            <a:avLst/>
          </a:prstGeom>
          <a:noFill/>
        </p:spPr>
        <p:txBody>
          <a:bodyPr wrap="square" rtlCol="0">
            <a:spAutoFit/>
          </a:bodyPr>
          <a:lstStyle/>
          <a:p>
            <a:r>
              <a:rPr lang="zh-CN" altLang="en-US" sz="2400" b="1" dirty="0">
                <a:solidFill>
                  <a:srgbClr val="C00000"/>
                </a:solidFill>
                <a:latin typeface="+mj-ea"/>
                <a:ea typeface="+mj-ea"/>
              </a:rPr>
              <a:t>目录</a:t>
            </a:r>
          </a:p>
        </p:txBody>
      </p:sp>
      <p:sp>
        <p:nvSpPr>
          <p:cNvPr id="8" name="文本框 7">
            <a:extLst>
              <a:ext uri="{FF2B5EF4-FFF2-40B4-BE49-F238E27FC236}">
                <a16:creationId xmlns:a16="http://schemas.microsoft.com/office/drawing/2014/main" id="{98D956EB-DEC1-4FAD-B940-A9D6A29945A8}"/>
              </a:ext>
            </a:extLst>
          </p:cNvPr>
          <p:cNvSpPr txBox="1"/>
          <p:nvPr/>
        </p:nvSpPr>
        <p:spPr>
          <a:xfrm>
            <a:off x="484970" y="960560"/>
            <a:ext cx="1140629" cy="338554"/>
          </a:xfrm>
          <a:prstGeom prst="rect">
            <a:avLst/>
          </a:prstGeom>
          <a:noFill/>
        </p:spPr>
        <p:txBody>
          <a:bodyPr wrap="square" rtlCol="0">
            <a:spAutoFit/>
          </a:bodyPr>
          <a:lstStyle/>
          <a:p>
            <a:r>
              <a:rPr lang="en-US" altLang="zh-CN" sz="1600" b="1" dirty="0">
                <a:solidFill>
                  <a:srgbClr val="C00000"/>
                </a:solidFill>
                <a:latin typeface="+mj-ea"/>
                <a:ea typeface="+mj-ea"/>
              </a:rPr>
              <a:t>Category</a:t>
            </a:r>
            <a:endParaRPr lang="zh-CN" altLang="en-US" sz="1600" b="1" dirty="0">
              <a:solidFill>
                <a:srgbClr val="C00000"/>
              </a:solidFill>
              <a:latin typeface="+mj-ea"/>
              <a:ea typeface="+mj-ea"/>
            </a:endParaRPr>
          </a:p>
        </p:txBody>
      </p:sp>
      <p:pic>
        <p:nvPicPr>
          <p:cNvPr id="10" name="图片 9">
            <a:extLst>
              <a:ext uri="{FF2B5EF4-FFF2-40B4-BE49-F238E27FC236}">
                <a16:creationId xmlns:a16="http://schemas.microsoft.com/office/drawing/2014/main" id="{C4C79592-8AC7-41AD-BE30-40BA65539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1816907"/>
            <a:ext cx="386968" cy="386968"/>
          </a:xfrm>
          <a:prstGeom prst="rect">
            <a:avLst/>
          </a:prstGeom>
        </p:spPr>
      </p:pic>
      <p:pic>
        <p:nvPicPr>
          <p:cNvPr id="11" name="图片 10">
            <a:extLst>
              <a:ext uri="{FF2B5EF4-FFF2-40B4-BE49-F238E27FC236}">
                <a16:creationId xmlns:a16="http://schemas.microsoft.com/office/drawing/2014/main" id="{549E4255-323D-4F4E-97B0-2FEAC563B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2416990"/>
            <a:ext cx="386968" cy="386968"/>
          </a:xfrm>
          <a:prstGeom prst="rect">
            <a:avLst/>
          </a:prstGeom>
        </p:spPr>
      </p:pic>
      <p:pic>
        <p:nvPicPr>
          <p:cNvPr id="12" name="图片 11">
            <a:extLst>
              <a:ext uri="{FF2B5EF4-FFF2-40B4-BE49-F238E27FC236}">
                <a16:creationId xmlns:a16="http://schemas.microsoft.com/office/drawing/2014/main" id="{4497B535-EF1D-4302-B197-710FF2E95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017073"/>
            <a:ext cx="386968" cy="386968"/>
          </a:xfrm>
          <a:prstGeom prst="rect">
            <a:avLst/>
          </a:prstGeom>
        </p:spPr>
      </p:pic>
      <p:pic>
        <p:nvPicPr>
          <p:cNvPr id="13" name="图片 12">
            <a:extLst>
              <a:ext uri="{FF2B5EF4-FFF2-40B4-BE49-F238E27FC236}">
                <a16:creationId xmlns:a16="http://schemas.microsoft.com/office/drawing/2014/main" id="{91CAACE5-4F82-4728-A5A5-38A88D081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3617156"/>
            <a:ext cx="386968" cy="386968"/>
          </a:xfrm>
          <a:prstGeom prst="rect">
            <a:avLst/>
          </a:prstGeom>
        </p:spPr>
      </p:pic>
      <p:pic>
        <p:nvPicPr>
          <p:cNvPr id="14" name="图片 13">
            <a:extLst>
              <a:ext uri="{FF2B5EF4-FFF2-40B4-BE49-F238E27FC236}">
                <a16:creationId xmlns:a16="http://schemas.microsoft.com/office/drawing/2014/main" id="{476B0A49-6A58-4297-B58E-EA2B2924A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217239"/>
            <a:ext cx="386968" cy="386968"/>
          </a:xfrm>
          <a:prstGeom prst="rect">
            <a:avLst/>
          </a:prstGeom>
        </p:spPr>
      </p:pic>
      <p:pic>
        <p:nvPicPr>
          <p:cNvPr id="15" name="图片 14">
            <a:extLst>
              <a:ext uri="{FF2B5EF4-FFF2-40B4-BE49-F238E27FC236}">
                <a16:creationId xmlns:a16="http://schemas.microsoft.com/office/drawing/2014/main" id="{85BB5705-A966-4DDC-9F9F-0C0B7ED6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4817322"/>
            <a:ext cx="386968" cy="386968"/>
          </a:xfrm>
          <a:prstGeom prst="rect">
            <a:avLst/>
          </a:prstGeom>
        </p:spPr>
      </p:pic>
      <p:pic>
        <p:nvPicPr>
          <p:cNvPr id="16" name="图片 15">
            <a:extLst>
              <a:ext uri="{FF2B5EF4-FFF2-40B4-BE49-F238E27FC236}">
                <a16:creationId xmlns:a16="http://schemas.microsoft.com/office/drawing/2014/main" id="{3F1141AC-1267-4086-847E-700BC356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3" y="5417405"/>
            <a:ext cx="386968" cy="386968"/>
          </a:xfrm>
          <a:prstGeom prst="rect">
            <a:avLst/>
          </a:prstGeom>
        </p:spPr>
      </p:pic>
      <p:pic>
        <p:nvPicPr>
          <p:cNvPr id="4" name="图片 3">
            <a:extLst>
              <a:ext uri="{FF2B5EF4-FFF2-40B4-BE49-F238E27FC236}">
                <a16:creationId xmlns:a16="http://schemas.microsoft.com/office/drawing/2014/main" id="{31B9901F-993A-475E-ABCA-409164C11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4" y="4225246"/>
            <a:ext cx="1546086" cy="386966"/>
          </a:xfrm>
          <a:prstGeom prst="rect">
            <a:avLst/>
          </a:prstGeom>
        </p:spPr>
      </p:pic>
      <p:sp>
        <p:nvSpPr>
          <p:cNvPr id="17" name="TextBox 12">
            <a:extLst>
              <a:ext uri="{FF2B5EF4-FFF2-40B4-BE49-F238E27FC236}">
                <a16:creationId xmlns:a16="http://schemas.microsoft.com/office/drawing/2014/main" id="{5F4270E2-6A31-4F70-8454-7775564A79D6}"/>
              </a:ext>
            </a:extLst>
          </p:cNvPr>
          <p:cNvSpPr txBox="1"/>
          <p:nvPr/>
        </p:nvSpPr>
        <p:spPr>
          <a:xfrm>
            <a:off x="-26890" y="1797194"/>
            <a:ext cx="1805623"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Introduction</a:t>
            </a:r>
            <a:endParaRPr lang="zh-CN" altLang="en-US" b="1" dirty="0">
              <a:solidFill>
                <a:srgbClr val="C00000"/>
              </a:solidFill>
              <a:ea typeface="+mn-ea"/>
              <a:cs typeface="+mn-ea"/>
              <a:sym typeface="+mn-lt"/>
            </a:endParaRPr>
          </a:p>
        </p:txBody>
      </p:sp>
      <p:sp>
        <p:nvSpPr>
          <p:cNvPr id="18" name="TextBox 12">
            <a:extLst>
              <a:ext uri="{FF2B5EF4-FFF2-40B4-BE49-F238E27FC236}">
                <a16:creationId xmlns:a16="http://schemas.microsoft.com/office/drawing/2014/main" id="{4E9DFDD4-1B15-4AEC-A299-E60050C63358}"/>
              </a:ext>
            </a:extLst>
          </p:cNvPr>
          <p:cNvSpPr txBox="1"/>
          <p:nvPr/>
        </p:nvSpPr>
        <p:spPr>
          <a:xfrm>
            <a:off x="139371" y="2411509"/>
            <a:ext cx="1271502"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function</a:t>
            </a:r>
            <a:endParaRPr lang="zh-CN" altLang="en-US" b="1" dirty="0">
              <a:solidFill>
                <a:srgbClr val="C00000"/>
              </a:solidFill>
              <a:ea typeface="+mn-ea"/>
              <a:cs typeface="+mn-ea"/>
              <a:sym typeface="+mn-lt"/>
            </a:endParaRPr>
          </a:p>
        </p:txBody>
      </p:sp>
      <p:sp>
        <p:nvSpPr>
          <p:cNvPr id="19" name="TextBox 12">
            <a:extLst>
              <a:ext uri="{FF2B5EF4-FFF2-40B4-BE49-F238E27FC236}">
                <a16:creationId xmlns:a16="http://schemas.microsoft.com/office/drawing/2014/main" id="{F29E4064-31A3-43CB-997D-66ABED88C0A7}"/>
              </a:ext>
            </a:extLst>
          </p:cNvPr>
          <p:cNvSpPr txBox="1"/>
          <p:nvPr/>
        </p:nvSpPr>
        <p:spPr>
          <a:xfrm>
            <a:off x="118883" y="2993119"/>
            <a:ext cx="131247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principle</a:t>
            </a:r>
            <a:endParaRPr lang="zh-CN" altLang="en-US" b="1" dirty="0">
              <a:solidFill>
                <a:srgbClr val="C00000"/>
              </a:solidFill>
              <a:ea typeface="+mn-ea"/>
              <a:cs typeface="+mn-ea"/>
              <a:sym typeface="+mn-lt"/>
            </a:endParaRPr>
          </a:p>
        </p:txBody>
      </p:sp>
      <p:sp>
        <p:nvSpPr>
          <p:cNvPr id="20" name="TextBox 12">
            <a:extLst>
              <a:ext uri="{FF2B5EF4-FFF2-40B4-BE49-F238E27FC236}">
                <a16:creationId xmlns:a16="http://schemas.microsoft.com/office/drawing/2014/main" id="{479C22FA-7989-4DF5-AD12-F51FA0781F40}"/>
              </a:ext>
            </a:extLst>
          </p:cNvPr>
          <p:cNvSpPr txBox="1"/>
          <p:nvPr/>
        </p:nvSpPr>
        <p:spPr>
          <a:xfrm>
            <a:off x="156435" y="3619985"/>
            <a:ext cx="1241365"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features</a:t>
            </a:r>
            <a:endParaRPr lang="zh-CN" altLang="en-US" b="1" dirty="0">
              <a:solidFill>
                <a:srgbClr val="C00000"/>
              </a:solidFill>
              <a:ea typeface="+mn-ea"/>
              <a:cs typeface="+mn-ea"/>
              <a:sym typeface="+mn-lt"/>
            </a:endParaRPr>
          </a:p>
        </p:txBody>
      </p:sp>
      <p:sp>
        <p:nvSpPr>
          <p:cNvPr id="21" name="TextBox 12">
            <a:extLst>
              <a:ext uri="{FF2B5EF4-FFF2-40B4-BE49-F238E27FC236}">
                <a16:creationId xmlns:a16="http://schemas.microsoft.com/office/drawing/2014/main" id="{15E4338F-1DB1-439D-8E80-F9A0616DD171}"/>
              </a:ext>
            </a:extLst>
          </p:cNvPr>
          <p:cNvSpPr txBox="1"/>
          <p:nvPr/>
        </p:nvSpPr>
        <p:spPr>
          <a:xfrm>
            <a:off x="-13050" y="4204097"/>
            <a:ext cx="1717137"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err="1">
                <a:solidFill>
                  <a:srgbClr val="C00000"/>
                </a:solidFill>
                <a:ea typeface="+mn-ea"/>
                <a:cs typeface="+mn-ea"/>
                <a:sym typeface="+mn-lt"/>
              </a:rPr>
              <a:t>dismentling</a:t>
            </a:r>
            <a:endParaRPr lang="zh-CN" altLang="en-US" b="1" dirty="0">
              <a:solidFill>
                <a:srgbClr val="C00000"/>
              </a:solidFill>
              <a:ea typeface="+mn-ea"/>
              <a:cs typeface="+mn-ea"/>
              <a:sym typeface="+mn-lt"/>
            </a:endParaRPr>
          </a:p>
        </p:txBody>
      </p:sp>
      <p:sp>
        <p:nvSpPr>
          <p:cNvPr id="22" name="TextBox 12">
            <a:extLst>
              <a:ext uri="{FF2B5EF4-FFF2-40B4-BE49-F238E27FC236}">
                <a16:creationId xmlns:a16="http://schemas.microsoft.com/office/drawing/2014/main" id="{D9C3B215-94FA-4170-B27F-D43363730C9B}"/>
              </a:ext>
            </a:extLst>
          </p:cNvPr>
          <p:cNvSpPr txBox="1"/>
          <p:nvPr/>
        </p:nvSpPr>
        <p:spPr>
          <a:xfrm>
            <a:off x="347090" y="4830382"/>
            <a:ext cx="981679"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circuit</a:t>
            </a:r>
            <a:endParaRPr lang="zh-CN" altLang="en-US" b="1" dirty="0">
              <a:solidFill>
                <a:srgbClr val="C00000"/>
              </a:solidFill>
              <a:ea typeface="+mn-ea"/>
              <a:cs typeface="+mn-ea"/>
              <a:sym typeface="+mn-lt"/>
            </a:endParaRPr>
          </a:p>
        </p:txBody>
      </p:sp>
      <p:sp>
        <p:nvSpPr>
          <p:cNvPr id="23" name="TextBox 12">
            <a:extLst>
              <a:ext uri="{FF2B5EF4-FFF2-40B4-BE49-F238E27FC236}">
                <a16:creationId xmlns:a16="http://schemas.microsoft.com/office/drawing/2014/main" id="{AE235534-F00A-47A3-B770-0D3E95197F9A}"/>
              </a:ext>
            </a:extLst>
          </p:cNvPr>
          <p:cNvSpPr txBox="1"/>
          <p:nvPr/>
        </p:nvSpPr>
        <p:spPr>
          <a:xfrm>
            <a:off x="55846" y="5367317"/>
            <a:ext cx="1665841" cy="400110"/>
          </a:xfrm>
          <a:prstGeom prst="rect">
            <a:avLst/>
          </a:prstGeom>
          <a:noFill/>
        </p:spPr>
        <p:txBody>
          <a:bodyPr wrap="none" rtlCol="0">
            <a:spAutoFit/>
          </a:bodyPr>
          <a:lstStyle>
            <a:defPPr>
              <a:defRPr lang="zh-CN"/>
            </a:defPPr>
            <a:lvl1pPr>
              <a:defRPr sz="2000">
                <a:solidFill>
                  <a:schemeClr val="tx1">
                    <a:lumMod val="75000"/>
                    <a:lumOff val="25000"/>
                  </a:schemeClr>
                </a:solidFill>
                <a:ea typeface="华文楷体" panose="02010600040101010101" pitchFamily="2" charset="-122"/>
              </a:defRPr>
            </a:lvl1pPr>
          </a:lstStyle>
          <a:p>
            <a:r>
              <a:rPr lang="en-US" altLang="zh-CN" b="1" dirty="0">
                <a:solidFill>
                  <a:srgbClr val="C00000"/>
                </a:solidFill>
                <a:ea typeface="+mn-ea"/>
                <a:cs typeface="+mn-ea"/>
                <a:sym typeface="+mn-lt"/>
              </a:rPr>
              <a:t>component</a:t>
            </a:r>
            <a:endParaRPr lang="zh-CN" altLang="en-US" b="1" dirty="0">
              <a:solidFill>
                <a:srgbClr val="C00000"/>
              </a:solidFill>
              <a:ea typeface="+mn-ea"/>
              <a:cs typeface="+mn-ea"/>
              <a:sym typeface="+mn-lt"/>
            </a:endParaRPr>
          </a:p>
        </p:txBody>
      </p:sp>
      <p:cxnSp>
        <p:nvCxnSpPr>
          <p:cNvPr id="24" name="直接连接符 23">
            <a:extLst>
              <a:ext uri="{FF2B5EF4-FFF2-40B4-BE49-F238E27FC236}">
                <a16:creationId xmlns:a16="http://schemas.microsoft.com/office/drawing/2014/main" id="{EB068671-F7A4-4CB2-9128-250EDD8C745F}"/>
              </a:ext>
            </a:extLst>
          </p:cNvPr>
          <p:cNvCxnSpPr>
            <a:cxnSpLocks/>
          </p:cNvCxnSpPr>
          <p:nvPr/>
        </p:nvCxnSpPr>
        <p:spPr>
          <a:xfrm>
            <a:off x="-13050" y="6493688"/>
            <a:ext cx="94618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C0D6533B-94C8-46FA-8A67-D4B8F182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3991" y="-82949"/>
            <a:ext cx="762000" cy="762000"/>
          </a:xfrm>
          <a:prstGeom prst="rect">
            <a:avLst/>
          </a:prstGeom>
        </p:spPr>
      </p:pic>
      <p:sp>
        <p:nvSpPr>
          <p:cNvPr id="32" name="矩形 31">
            <a:extLst>
              <a:ext uri="{FF2B5EF4-FFF2-40B4-BE49-F238E27FC236}">
                <a16:creationId xmlns:a16="http://schemas.microsoft.com/office/drawing/2014/main" id="{19016FC5-2A63-4C82-B7B7-1EE98F6D00BF}"/>
              </a:ext>
            </a:extLst>
          </p:cNvPr>
          <p:cNvSpPr/>
          <p:nvPr/>
        </p:nvSpPr>
        <p:spPr>
          <a:xfrm>
            <a:off x="1971437" y="495359"/>
            <a:ext cx="9339386" cy="584775"/>
          </a:xfrm>
          <a:prstGeom prst="rect">
            <a:avLst/>
          </a:prstGeom>
        </p:spPr>
        <p:txBody>
          <a:bodyPr wrap="square">
            <a:spAutoFit/>
          </a:bodyPr>
          <a:lstStyle/>
          <a:p>
            <a:pPr marL="457200" indent="-457200">
              <a:buFont typeface="Arial" panose="020B0604020202020204" pitchFamily="34" charset="0"/>
              <a:buChar char="•"/>
            </a:pPr>
            <a:r>
              <a:rPr lang="en-US" altLang="zh-CN" sz="3200" b="1" dirty="0"/>
              <a:t>dismantling diagram</a:t>
            </a:r>
          </a:p>
        </p:txBody>
      </p:sp>
      <p:pic>
        <p:nvPicPr>
          <p:cNvPr id="3" name="图片 2">
            <a:extLst>
              <a:ext uri="{FF2B5EF4-FFF2-40B4-BE49-F238E27FC236}">
                <a16:creationId xmlns:a16="http://schemas.microsoft.com/office/drawing/2014/main" id="{0283B5AE-4A0B-46B2-A765-3EE70A6F6A6A}"/>
              </a:ext>
            </a:extLst>
          </p:cNvPr>
          <p:cNvPicPr>
            <a:picLocks noChangeAspect="1"/>
          </p:cNvPicPr>
          <p:nvPr/>
        </p:nvPicPr>
        <p:blipFill>
          <a:blip r:embed="rId6"/>
          <a:stretch>
            <a:fillRect/>
          </a:stretch>
        </p:blipFill>
        <p:spPr>
          <a:xfrm>
            <a:off x="2505157" y="1067084"/>
            <a:ext cx="6943643" cy="5295557"/>
          </a:xfrm>
          <a:prstGeom prst="rect">
            <a:avLst/>
          </a:prstGeom>
        </p:spPr>
      </p:pic>
    </p:spTree>
    <p:extLst>
      <p:ext uri="{BB962C8B-B14F-4D97-AF65-F5344CB8AC3E}">
        <p14:creationId xmlns:p14="http://schemas.microsoft.com/office/powerpoint/2010/main" val="1792320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2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800</Words>
  <Application>Microsoft Office PowerPoint</Application>
  <PresentationFormat>宽屏</PresentationFormat>
  <Paragraphs>194</Paragraphs>
  <Slides>19</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19</vt:i4>
      </vt:variant>
    </vt:vector>
  </HeadingPairs>
  <TitlesOfParts>
    <vt:vector size="31" baseType="lpstr">
      <vt:lpstr>等线</vt:lpstr>
      <vt:lpstr>宋体</vt:lpstr>
      <vt:lpstr>微软雅黑</vt:lpstr>
      <vt:lpstr>Arial</vt:lpstr>
      <vt:lpstr>Calibri</vt:lpstr>
      <vt:lpstr>Century Gothic</vt:lpstr>
      <vt:lpstr>Segoe UI</vt:lpstr>
      <vt:lpstr>Segoe UI Light</vt:lpstr>
      <vt:lpstr>Times New Roman</vt:lpstr>
      <vt:lpstr>Office 主题​​</vt:lpstr>
      <vt:lpstr>1_OfficePLUS</vt:lpstr>
      <vt:lpstr>Document</vt:lpstr>
      <vt:lpstr>Power electronics device in ordinary life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Home</dc:creator>
  <cp:lastModifiedBy>聂永欣</cp:lastModifiedBy>
  <cp:revision>96</cp:revision>
  <dcterms:created xsi:type="dcterms:W3CDTF">2019-03-30T09:21:48Z</dcterms:created>
  <dcterms:modified xsi:type="dcterms:W3CDTF">2020-10-12T07:10:05Z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2019-04-12T04:41:57.5805946Z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e91f1fa6-ba2d-4e66-9d0b-ec4e2b7a90fa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